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248_0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4.jpg" ContentType="image/png"/>
  <Override PartName="/ppt/media/image25.jpg" ContentType="image/png"/>
  <Override PartName="/ppt/media/image26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8"/>
  </p:notesMasterIdLst>
  <p:sldIdLst>
    <p:sldId id="621" r:id="rId2"/>
    <p:sldId id="625" r:id="rId3"/>
    <p:sldId id="628" r:id="rId4"/>
    <p:sldId id="629" r:id="rId5"/>
    <p:sldId id="630" r:id="rId6"/>
    <p:sldId id="627" r:id="rId7"/>
    <p:sldId id="449" r:id="rId8"/>
    <p:sldId id="631" r:id="rId9"/>
    <p:sldId id="596" r:id="rId10"/>
    <p:sldId id="610" r:id="rId11"/>
    <p:sldId id="546" r:id="rId12"/>
    <p:sldId id="584" r:id="rId13"/>
    <p:sldId id="626" r:id="rId14"/>
    <p:sldId id="611" r:id="rId15"/>
    <p:sldId id="608" r:id="rId16"/>
    <p:sldId id="575" r:id="rId17"/>
    <p:sldId id="615" r:id="rId18"/>
    <p:sldId id="618" r:id="rId19"/>
    <p:sldId id="592" r:id="rId20"/>
    <p:sldId id="632" r:id="rId21"/>
    <p:sldId id="607" r:id="rId22"/>
    <p:sldId id="543" r:id="rId23"/>
    <p:sldId id="604" r:id="rId24"/>
    <p:sldId id="620" r:id="rId25"/>
    <p:sldId id="598" r:id="rId26"/>
    <p:sldId id="602" r:id="rId27"/>
    <p:sldId id="622" r:id="rId28"/>
    <p:sldId id="605" r:id="rId29"/>
    <p:sldId id="609" r:id="rId30"/>
    <p:sldId id="616" r:id="rId31"/>
    <p:sldId id="619" r:id="rId32"/>
    <p:sldId id="623" r:id="rId33"/>
    <p:sldId id="624" r:id="rId34"/>
    <p:sldId id="633" r:id="rId35"/>
    <p:sldId id="578" r:id="rId36"/>
    <p:sldId id="5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64D3C7-723B-4893-B8CC-C22A7D160D4B}" name="q096210" initials="q" userId="S::q096210@365of.top::38d3c3c9-171c-4414-99d4-6d438f05980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" initials="z" lastIdx="1" clrIdx="0">
    <p:extLst>
      <p:ext uri="{19B8F6BF-5375-455C-9EA6-DF929625EA0E}">
        <p15:presenceInfo xmlns:p15="http://schemas.microsoft.com/office/powerpoint/2012/main" userId="z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58" autoAdjust="0"/>
  </p:normalViewPr>
  <p:slideViewPr>
    <p:cSldViewPr snapToGrid="0">
      <p:cViewPr varScale="1">
        <p:scale>
          <a:sx n="53" d="100"/>
          <a:sy n="53" d="100"/>
        </p:scale>
        <p:origin x="10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modernComment_24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0634A83-991B-43EF-A56B-9FE200DD0292}" authorId="{CF64D3C7-723B-4893-B8CC-C22A7D160D4B}" created="2023-09-10T07:53:41.7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584"/>
      <ac:spMk id="2" creationId="{00F87BAE-11F2-CF2B-BDD4-6E8B48CE1927}"/>
    </ac:deMkLst>
    <p188:txBody>
      <a:bodyPr/>
      <a:lstStyle/>
      <a:p>
        <a:r>
          <a:rPr lang="zh-CN" altLang="en-US"/>
          <a:t>1964年由贝尔实验室、麻省理工学院及美国通用电气公司所共同参与研发的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0C1DEE-1A58-4A82-A67D-EC86746F3F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FE3DCE-FD15-47BC-A901-7DB9B1B7A2F1}">
      <dgm:prSet/>
      <dgm:spPr/>
      <dgm:t>
        <a:bodyPr/>
        <a:lstStyle/>
        <a:p>
          <a:r>
            <a:rPr lang="zh-CN" b="1"/>
            <a:t>智能手表：</a:t>
          </a:r>
          <a:r>
            <a:rPr lang="en-US" b="1"/>
            <a:t>Wear OS</a:t>
          </a:r>
          <a:r>
            <a:rPr lang="zh-CN" b="1"/>
            <a:t>、</a:t>
          </a:r>
          <a:r>
            <a:rPr lang="en-US" b="1"/>
            <a:t>Apple Watch OS</a:t>
          </a:r>
          <a:endParaRPr lang="en-US"/>
        </a:p>
      </dgm:t>
    </dgm:pt>
    <dgm:pt modelId="{16AB676B-D389-43E1-85FE-8222F0048E49}" type="parTrans" cxnId="{F77C5721-0C23-43FE-9E0E-234D41907C4C}">
      <dgm:prSet/>
      <dgm:spPr/>
      <dgm:t>
        <a:bodyPr/>
        <a:lstStyle/>
        <a:p>
          <a:endParaRPr lang="en-US"/>
        </a:p>
      </dgm:t>
    </dgm:pt>
    <dgm:pt modelId="{8E7BD979-09B8-4190-8044-A4FBF13DAA65}" type="sibTrans" cxnId="{F77C5721-0C23-43FE-9E0E-234D41907C4C}">
      <dgm:prSet/>
      <dgm:spPr/>
      <dgm:t>
        <a:bodyPr/>
        <a:lstStyle/>
        <a:p>
          <a:endParaRPr lang="en-US"/>
        </a:p>
      </dgm:t>
    </dgm:pt>
    <dgm:pt modelId="{C796416F-3E2E-494E-A4A2-D73F573A6250}">
      <dgm:prSet/>
      <dgm:spPr/>
      <dgm:t>
        <a:bodyPr/>
        <a:lstStyle/>
        <a:p>
          <a:r>
            <a:rPr lang="zh-CN" b="1" dirty="0"/>
            <a:t>智能电视：</a:t>
          </a:r>
          <a:r>
            <a:rPr lang="en-US" b="1" dirty="0"/>
            <a:t>Android TV</a:t>
          </a:r>
          <a:r>
            <a:rPr lang="zh-CN" b="1" dirty="0"/>
            <a:t>（</a:t>
          </a:r>
          <a:r>
            <a:rPr lang="zh-CN" dirty="0"/>
            <a:t>索尼、创维、小米、</a:t>
          </a:r>
          <a:r>
            <a:rPr lang="en-US" dirty="0"/>
            <a:t>TCL</a:t>
          </a:r>
          <a:r>
            <a:rPr lang="zh-CN" dirty="0"/>
            <a:t>、海信等</a:t>
          </a:r>
          <a:r>
            <a:rPr lang="zh-CN" b="1" dirty="0"/>
            <a:t>）</a:t>
          </a:r>
          <a:endParaRPr lang="en-US" dirty="0"/>
        </a:p>
      </dgm:t>
    </dgm:pt>
    <dgm:pt modelId="{73A667D6-720E-4CD8-8297-990BC5535403}" type="parTrans" cxnId="{B6DDC641-B26E-45A5-8D2F-246E8B3E0F09}">
      <dgm:prSet/>
      <dgm:spPr/>
      <dgm:t>
        <a:bodyPr/>
        <a:lstStyle/>
        <a:p>
          <a:endParaRPr lang="en-US"/>
        </a:p>
      </dgm:t>
    </dgm:pt>
    <dgm:pt modelId="{DD04B6BC-B49F-468C-A366-A4045F4E775E}" type="sibTrans" cxnId="{B6DDC641-B26E-45A5-8D2F-246E8B3E0F09}">
      <dgm:prSet/>
      <dgm:spPr/>
      <dgm:t>
        <a:bodyPr/>
        <a:lstStyle/>
        <a:p>
          <a:endParaRPr lang="en-US"/>
        </a:p>
      </dgm:t>
    </dgm:pt>
    <dgm:pt modelId="{61B0A076-2722-44A1-8BB4-3F6E0B788B17}">
      <dgm:prSet/>
      <dgm:spPr/>
      <dgm:t>
        <a:bodyPr/>
        <a:lstStyle/>
        <a:p>
          <a:r>
            <a:rPr lang="zh-CN" b="1"/>
            <a:t>汽车中控：</a:t>
          </a:r>
          <a:r>
            <a:rPr lang="en-US" b="1"/>
            <a:t>Android </a:t>
          </a:r>
          <a:r>
            <a:rPr lang="zh-CN" b="1"/>
            <a:t>系统、</a:t>
          </a:r>
          <a:r>
            <a:rPr lang="en-US" b="1"/>
            <a:t>QNX</a:t>
          </a:r>
          <a:r>
            <a:rPr lang="zh-CN" b="1"/>
            <a:t>（</a:t>
          </a:r>
          <a:r>
            <a:rPr lang="zh-CN"/>
            <a:t>一种实时操作系统</a:t>
          </a:r>
          <a:r>
            <a:rPr lang="zh-CN" b="1"/>
            <a:t>）</a:t>
          </a:r>
          <a:endParaRPr lang="en-US"/>
        </a:p>
      </dgm:t>
    </dgm:pt>
    <dgm:pt modelId="{C568756F-D648-49CD-9001-84192447C28F}" type="parTrans" cxnId="{6173EDD5-6C88-4A16-9744-C8D17E161C5A}">
      <dgm:prSet/>
      <dgm:spPr/>
      <dgm:t>
        <a:bodyPr/>
        <a:lstStyle/>
        <a:p>
          <a:endParaRPr lang="en-US"/>
        </a:p>
      </dgm:t>
    </dgm:pt>
    <dgm:pt modelId="{F0A7BE2E-7CC1-4E54-9D13-73748B5A15DD}" type="sibTrans" cxnId="{6173EDD5-6C88-4A16-9744-C8D17E161C5A}">
      <dgm:prSet/>
      <dgm:spPr/>
      <dgm:t>
        <a:bodyPr/>
        <a:lstStyle/>
        <a:p>
          <a:endParaRPr lang="en-US"/>
        </a:p>
      </dgm:t>
    </dgm:pt>
    <dgm:pt modelId="{6D9265FD-8AA5-42F2-A638-F08E72A6D8A3}">
      <dgm:prSet/>
      <dgm:spPr/>
      <dgm:t>
        <a:bodyPr/>
        <a:lstStyle/>
        <a:p>
          <a:r>
            <a:rPr lang="zh-CN" b="1"/>
            <a:t>工业控制设备（</a:t>
          </a:r>
          <a:r>
            <a:rPr lang="zh-CN"/>
            <a:t>如工业机器人、自动化生产线等设备</a:t>
          </a:r>
          <a:r>
            <a:rPr lang="zh-CN" b="1"/>
            <a:t>）：</a:t>
          </a:r>
          <a:r>
            <a:rPr lang="en-US" b="1"/>
            <a:t>VxWorks</a:t>
          </a:r>
          <a:r>
            <a:rPr lang="zh-CN" b="1"/>
            <a:t>、</a:t>
          </a:r>
          <a:r>
            <a:rPr lang="en-US" b="1"/>
            <a:t>FreeRTOS</a:t>
          </a:r>
          <a:endParaRPr lang="en-US"/>
        </a:p>
      </dgm:t>
    </dgm:pt>
    <dgm:pt modelId="{222512B5-8D7A-4C76-8FDF-78B5C92BAD75}" type="parTrans" cxnId="{FCCCF4E3-FB7F-4394-B580-7568D8FE0726}">
      <dgm:prSet/>
      <dgm:spPr/>
      <dgm:t>
        <a:bodyPr/>
        <a:lstStyle/>
        <a:p>
          <a:endParaRPr lang="en-US"/>
        </a:p>
      </dgm:t>
    </dgm:pt>
    <dgm:pt modelId="{5EBC300E-64AB-4787-BD98-1462C3CFC02D}" type="sibTrans" cxnId="{FCCCF4E3-FB7F-4394-B580-7568D8FE0726}">
      <dgm:prSet/>
      <dgm:spPr/>
      <dgm:t>
        <a:bodyPr/>
        <a:lstStyle/>
        <a:p>
          <a:endParaRPr lang="en-US"/>
        </a:p>
      </dgm:t>
    </dgm:pt>
    <dgm:pt modelId="{541C416F-118D-4A27-985B-ABD91C052126}">
      <dgm:prSet/>
      <dgm:spPr/>
      <dgm:t>
        <a:bodyPr/>
        <a:lstStyle/>
        <a:p>
          <a:r>
            <a:rPr lang="zh-CN" b="1"/>
            <a:t>游戏主机</a:t>
          </a:r>
          <a:r>
            <a:rPr lang="en-US" b="1"/>
            <a:t>……</a:t>
          </a:r>
          <a:endParaRPr lang="en-US"/>
        </a:p>
      </dgm:t>
    </dgm:pt>
    <dgm:pt modelId="{E70C9743-2CFF-4AD1-8C72-CC4AAB174EFA}" type="parTrans" cxnId="{FFF43335-4E55-4B49-8EC2-80ED754201D1}">
      <dgm:prSet/>
      <dgm:spPr/>
      <dgm:t>
        <a:bodyPr/>
        <a:lstStyle/>
        <a:p>
          <a:endParaRPr lang="en-US"/>
        </a:p>
      </dgm:t>
    </dgm:pt>
    <dgm:pt modelId="{2F994478-62C9-4E0F-B9A3-61C0F1A95438}" type="sibTrans" cxnId="{FFF43335-4E55-4B49-8EC2-80ED754201D1}">
      <dgm:prSet/>
      <dgm:spPr/>
      <dgm:t>
        <a:bodyPr/>
        <a:lstStyle/>
        <a:p>
          <a:endParaRPr lang="en-US"/>
        </a:p>
      </dgm:t>
    </dgm:pt>
    <dgm:pt modelId="{DB6E9F92-09FB-46D1-9E69-8F9E471D8F03}" type="pres">
      <dgm:prSet presAssocID="{350C1DEE-1A58-4A82-A67D-EC86746F3F84}" presName="root" presStyleCnt="0">
        <dgm:presLayoutVars>
          <dgm:dir/>
          <dgm:resizeHandles val="exact"/>
        </dgm:presLayoutVars>
      </dgm:prSet>
      <dgm:spPr/>
    </dgm:pt>
    <dgm:pt modelId="{6A6186A3-FB64-47BA-B2BF-0FF0B5668290}" type="pres">
      <dgm:prSet presAssocID="{F1FE3DCE-FD15-47BC-A901-7DB9B1B7A2F1}" presName="compNode" presStyleCnt="0"/>
      <dgm:spPr/>
    </dgm:pt>
    <dgm:pt modelId="{F28AEE13-511E-45D0-A2C7-84F04029FE24}" type="pres">
      <dgm:prSet presAssocID="{F1FE3DCE-FD15-47BC-A901-7DB9B1B7A2F1}" presName="bgRect" presStyleLbl="bgShp" presStyleIdx="0" presStyleCnt="5"/>
      <dgm:spPr/>
    </dgm:pt>
    <dgm:pt modelId="{48035365-9976-4C41-A4F9-0925605878E8}" type="pres">
      <dgm:prSet presAssocID="{F1FE3DCE-FD15-47BC-A901-7DB9B1B7A2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苹果色"/>
        </a:ext>
      </dgm:extLst>
    </dgm:pt>
    <dgm:pt modelId="{1D7D7C6E-EF6B-4C97-8DCF-EE4B59F2CEBC}" type="pres">
      <dgm:prSet presAssocID="{F1FE3DCE-FD15-47BC-A901-7DB9B1B7A2F1}" presName="spaceRect" presStyleCnt="0"/>
      <dgm:spPr/>
    </dgm:pt>
    <dgm:pt modelId="{7C5B1045-F6F1-4D60-B8FC-D73364623265}" type="pres">
      <dgm:prSet presAssocID="{F1FE3DCE-FD15-47BC-A901-7DB9B1B7A2F1}" presName="parTx" presStyleLbl="revTx" presStyleIdx="0" presStyleCnt="5">
        <dgm:presLayoutVars>
          <dgm:chMax val="0"/>
          <dgm:chPref val="0"/>
        </dgm:presLayoutVars>
      </dgm:prSet>
      <dgm:spPr/>
    </dgm:pt>
    <dgm:pt modelId="{0F4BECAE-7726-4CC1-89FA-0980FBAD629F}" type="pres">
      <dgm:prSet presAssocID="{8E7BD979-09B8-4190-8044-A4FBF13DAA65}" presName="sibTrans" presStyleCnt="0"/>
      <dgm:spPr/>
    </dgm:pt>
    <dgm:pt modelId="{F1C64B52-658E-43B0-8F61-E4492F2A57C7}" type="pres">
      <dgm:prSet presAssocID="{C796416F-3E2E-494E-A4A2-D73F573A6250}" presName="compNode" presStyleCnt="0"/>
      <dgm:spPr/>
    </dgm:pt>
    <dgm:pt modelId="{297C95CF-505A-48D6-8C5A-329C4F4481C4}" type="pres">
      <dgm:prSet presAssocID="{C796416F-3E2E-494E-A4A2-D73F573A6250}" presName="bgRect" presStyleLbl="bgShp" presStyleIdx="1" presStyleCnt="5"/>
      <dgm:spPr/>
    </dgm:pt>
    <dgm:pt modelId="{E400C219-0FA7-45EE-A3DD-891C77C5D93F}" type="pres">
      <dgm:prSet presAssocID="{C796416F-3E2E-494E-A4A2-D73F573A62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675400C-61B2-48CE-A7C2-5A9CE36ACDB9}" type="pres">
      <dgm:prSet presAssocID="{C796416F-3E2E-494E-A4A2-D73F573A6250}" presName="spaceRect" presStyleCnt="0"/>
      <dgm:spPr/>
    </dgm:pt>
    <dgm:pt modelId="{B3DF0E3A-E7B1-4ACB-B782-C664EAF8D370}" type="pres">
      <dgm:prSet presAssocID="{C796416F-3E2E-494E-A4A2-D73F573A6250}" presName="parTx" presStyleLbl="revTx" presStyleIdx="1" presStyleCnt="5">
        <dgm:presLayoutVars>
          <dgm:chMax val="0"/>
          <dgm:chPref val="0"/>
        </dgm:presLayoutVars>
      </dgm:prSet>
      <dgm:spPr/>
    </dgm:pt>
    <dgm:pt modelId="{9DC3110A-58FB-4356-B316-1C7CF822EB09}" type="pres">
      <dgm:prSet presAssocID="{DD04B6BC-B49F-468C-A366-A4045F4E775E}" presName="sibTrans" presStyleCnt="0"/>
      <dgm:spPr/>
    </dgm:pt>
    <dgm:pt modelId="{ACC7253A-DFD7-4907-BC7B-102338D92AB6}" type="pres">
      <dgm:prSet presAssocID="{61B0A076-2722-44A1-8BB4-3F6E0B788B17}" presName="compNode" presStyleCnt="0"/>
      <dgm:spPr/>
    </dgm:pt>
    <dgm:pt modelId="{AE8EC007-C429-4FD0-AA20-A3DE2AE8092B}" type="pres">
      <dgm:prSet presAssocID="{61B0A076-2722-44A1-8BB4-3F6E0B788B17}" presName="bgRect" presStyleLbl="bgShp" presStyleIdx="2" presStyleCnt="5"/>
      <dgm:spPr/>
    </dgm:pt>
    <dgm:pt modelId="{CE466D75-DEBD-45FF-BEB9-BB14C3B60D34}" type="pres">
      <dgm:prSet presAssocID="{61B0A076-2722-44A1-8BB4-3F6E0B788B1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机器人"/>
        </a:ext>
      </dgm:extLst>
    </dgm:pt>
    <dgm:pt modelId="{31E30AAB-31C7-4167-BFB0-889E0615DAF1}" type="pres">
      <dgm:prSet presAssocID="{61B0A076-2722-44A1-8BB4-3F6E0B788B17}" presName="spaceRect" presStyleCnt="0"/>
      <dgm:spPr/>
    </dgm:pt>
    <dgm:pt modelId="{CDB98567-9C92-4BEC-A443-6895081C1264}" type="pres">
      <dgm:prSet presAssocID="{61B0A076-2722-44A1-8BB4-3F6E0B788B17}" presName="parTx" presStyleLbl="revTx" presStyleIdx="2" presStyleCnt="5">
        <dgm:presLayoutVars>
          <dgm:chMax val="0"/>
          <dgm:chPref val="0"/>
        </dgm:presLayoutVars>
      </dgm:prSet>
      <dgm:spPr/>
    </dgm:pt>
    <dgm:pt modelId="{293A3202-14BD-47CE-AEDF-C589468551FA}" type="pres">
      <dgm:prSet presAssocID="{F0A7BE2E-7CC1-4E54-9D13-73748B5A15DD}" presName="sibTrans" presStyleCnt="0"/>
      <dgm:spPr/>
    </dgm:pt>
    <dgm:pt modelId="{7C7AB311-8982-4D0D-A7B8-AD239A6CF590}" type="pres">
      <dgm:prSet presAssocID="{6D9265FD-8AA5-42F2-A638-F08E72A6D8A3}" presName="compNode" presStyleCnt="0"/>
      <dgm:spPr/>
    </dgm:pt>
    <dgm:pt modelId="{B399E006-85A8-428D-9329-DAE092D574FC}" type="pres">
      <dgm:prSet presAssocID="{6D9265FD-8AA5-42F2-A638-F08E72A6D8A3}" presName="bgRect" presStyleLbl="bgShp" presStyleIdx="3" presStyleCnt="5"/>
      <dgm:spPr/>
    </dgm:pt>
    <dgm:pt modelId="{18BDE0F8-0DD8-4A8F-A6B3-69447A70C0F1}" type="pres">
      <dgm:prSet presAssocID="{6D9265FD-8AA5-42F2-A638-F08E72A6D8A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筒仓"/>
        </a:ext>
      </dgm:extLst>
    </dgm:pt>
    <dgm:pt modelId="{DE07C220-61F3-42BF-B7DA-3D833FFDFFB2}" type="pres">
      <dgm:prSet presAssocID="{6D9265FD-8AA5-42F2-A638-F08E72A6D8A3}" presName="spaceRect" presStyleCnt="0"/>
      <dgm:spPr/>
    </dgm:pt>
    <dgm:pt modelId="{3626FD3C-67FF-42D1-A92D-FBFFAFEC46F2}" type="pres">
      <dgm:prSet presAssocID="{6D9265FD-8AA5-42F2-A638-F08E72A6D8A3}" presName="parTx" presStyleLbl="revTx" presStyleIdx="3" presStyleCnt="5">
        <dgm:presLayoutVars>
          <dgm:chMax val="0"/>
          <dgm:chPref val="0"/>
        </dgm:presLayoutVars>
      </dgm:prSet>
      <dgm:spPr/>
    </dgm:pt>
    <dgm:pt modelId="{81995B10-4E02-4064-9167-C0F1000DCD43}" type="pres">
      <dgm:prSet presAssocID="{5EBC300E-64AB-4787-BD98-1462C3CFC02D}" presName="sibTrans" presStyleCnt="0"/>
      <dgm:spPr/>
    </dgm:pt>
    <dgm:pt modelId="{280B4FF4-AD78-42D2-80BE-67E4AF7FAFA0}" type="pres">
      <dgm:prSet presAssocID="{541C416F-118D-4A27-985B-ABD91C052126}" presName="compNode" presStyleCnt="0"/>
      <dgm:spPr/>
    </dgm:pt>
    <dgm:pt modelId="{E8182AAC-C00C-44C9-8085-54542BD04825}" type="pres">
      <dgm:prSet presAssocID="{541C416F-118D-4A27-985B-ABD91C052126}" presName="bgRect" presStyleLbl="bgShp" presStyleIdx="4" presStyleCnt="5"/>
      <dgm:spPr/>
    </dgm:pt>
    <dgm:pt modelId="{55F505BB-C265-4884-9B18-752FE840E2C7}" type="pres">
      <dgm:prSet presAssocID="{541C416F-118D-4A27-985B-ABD91C0521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字幕"/>
        </a:ext>
      </dgm:extLst>
    </dgm:pt>
    <dgm:pt modelId="{77304977-CCC7-4EE8-9C39-6FC71B075C77}" type="pres">
      <dgm:prSet presAssocID="{541C416F-118D-4A27-985B-ABD91C052126}" presName="spaceRect" presStyleCnt="0"/>
      <dgm:spPr/>
    </dgm:pt>
    <dgm:pt modelId="{E42A00AE-AFE4-4A64-B631-5BB5CE389955}" type="pres">
      <dgm:prSet presAssocID="{541C416F-118D-4A27-985B-ABD91C05212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E8DE903-75E5-4253-94A7-30EC53C2BF26}" type="presOf" srcId="{C796416F-3E2E-494E-A4A2-D73F573A6250}" destId="{B3DF0E3A-E7B1-4ACB-B782-C664EAF8D370}" srcOrd="0" destOrd="0" presId="urn:microsoft.com/office/officeart/2018/2/layout/IconVerticalSolidList"/>
    <dgm:cxn modelId="{C501421C-CF82-440D-A452-D8147B03B74B}" type="presOf" srcId="{541C416F-118D-4A27-985B-ABD91C052126}" destId="{E42A00AE-AFE4-4A64-B631-5BB5CE389955}" srcOrd="0" destOrd="0" presId="urn:microsoft.com/office/officeart/2018/2/layout/IconVerticalSolidList"/>
    <dgm:cxn modelId="{F77C5721-0C23-43FE-9E0E-234D41907C4C}" srcId="{350C1DEE-1A58-4A82-A67D-EC86746F3F84}" destId="{F1FE3DCE-FD15-47BC-A901-7DB9B1B7A2F1}" srcOrd="0" destOrd="0" parTransId="{16AB676B-D389-43E1-85FE-8222F0048E49}" sibTransId="{8E7BD979-09B8-4190-8044-A4FBF13DAA65}"/>
    <dgm:cxn modelId="{FFF43335-4E55-4B49-8EC2-80ED754201D1}" srcId="{350C1DEE-1A58-4A82-A67D-EC86746F3F84}" destId="{541C416F-118D-4A27-985B-ABD91C052126}" srcOrd="4" destOrd="0" parTransId="{E70C9743-2CFF-4AD1-8C72-CC4AAB174EFA}" sibTransId="{2F994478-62C9-4E0F-B9A3-61C0F1A95438}"/>
    <dgm:cxn modelId="{B6DDC641-B26E-45A5-8D2F-246E8B3E0F09}" srcId="{350C1DEE-1A58-4A82-A67D-EC86746F3F84}" destId="{C796416F-3E2E-494E-A4A2-D73F573A6250}" srcOrd="1" destOrd="0" parTransId="{73A667D6-720E-4CD8-8297-990BC5535403}" sibTransId="{DD04B6BC-B49F-468C-A366-A4045F4E775E}"/>
    <dgm:cxn modelId="{63663E6A-E43E-48C7-883E-6F83286B44FE}" type="presOf" srcId="{350C1DEE-1A58-4A82-A67D-EC86746F3F84}" destId="{DB6E9F92-09FB-46D1-9E69-8F9E471D8F03}" srcOrd="0" destOrd="0" presId="urn:microsoft.com/office/officeart/2018/2/layout/IconVerticalSolidList"/>
    <dgm:cxn modelId="{3D6CEE6A-721A-4A79-888C-C90CDC610E8C}" type="presOf" srcId="{F1FE3DCE-FD15-47BC-A901-7DB9B1B7A2F1}" destId="{7C5B1045-F6F1-4D60-B8FC-D73364623265}" srcOrd="0" destOrd="0" presId="urn:microsoft.com/office/officeart/2018/2/layout/IconVerticalSolidList"/>
    <dgm:cxn modelId="{D1B629B5-AF67-455A-B063-ECBF785B6263}" type="presOf" srcId="{6D9265FD-8AA5-42F2-A638-F08E72A6D8A3}" destId="{3626FD3C-67FF-42D1-A92D-FBFFAFEC46F2}" srcOrd="0" destOrd="0" presId="urn:microsoft.com/office/officeart/2018/2/layout/IconVerticalSolidList"/>
    <dgm:cxn modelId="{4C953EBA-42D0-482E-80D0-2ED7812DD77E}" type="presOf" srcId="{61B0A076-2722-44A1-8BB4-3F6E0B788B17}" destId="{CDB98567-9C92-4BEC-A443-6895081C1264}" srcOrd="0" destOrd="0" presId="urn:microsoft.com/office/officeart/2018/2/layout/IconVerticalSolidList"/>
    <dgm:cxn modelId="{6173EDD5-6C88-4A16-9744-C8D17E161C5A}" srcId="{350C1DEE-1A58-4A82-A67D-EC86746F3F84}" destId="{61B0A076-2722-44A1-8BB4-3F6E0B788B17}" srcOrd="2" destOrd="0" parTransId="{C568756F-D648-49CD-9001-84192447C28F}" sibTransId="{F0A7BE2E-7CC1-4E54-9D13-73748B5A15DD}"/>
    <dgm:cxn modelId="{FCCCF4E3-FB7F-4394-B580-7568D8FE0726}" srcId="{350C1DEE-1A58-4A82-A67D-EC86746F3F84}" destId="{6D9265FD-8AA5-42F2-A638-F08E72A6D8A3}" srcOrd="3" destOrd="0" parTransId="{222512B5-8D7A-4C76-8FDF-78B5C92BAD75}" sibTransId="{5EBC300E-64AB-4787-BD98-1462C3CFC02D}"/>
    <dgm:cxn modelId="{CB820FB3-CD92-4052-9D7D-BA1895F97CEE}" type="presParOf" srcId="{DB6E9F92-09FB-46D1-9E69-8F9E471D8F03}" destId="{6A6186A3-FB64-47BA-B2BF-0FF0B5668290}" srcOrd="0" destOrd="0" presId="urn:microsoft.com/office/officeart/2018/2/layout/IconVerticalSolidList"/>
    <dgm:cxn modelId="{57498F2F-3B30-4C9C-AD79-47FBC44D389C}" type="presParOf" srcId="{6A6186A3-FB64-47BA-B2BF-0FF0B5668290}" destId="{F28AEE13-511E-45D0-A2C7-84F04029FE24}" srcOrd="0" destOrd="0" presId="urn:microsoft.com/office/officeart/2018/2/layout/IconVerticalSolidList"/>
    <dgm:cxn modelId="{E5681378-7160-4B4E-A433-45C67D9C2AEA}" type="presParOf" srcId="{6A6186A3-FB64-47BA-B2BF-0FF0B5668290}" destId="{48035365-9976-4C41-A4F9-0925605878E8}" srcOrd="1" destOrd="0" presId="urn:microsoft.com/office/officeart/2018/2/layout/IconVerticalSolidList"/>
    <dgm:cxn modelId="{66DE4573-86C9-4DD0-B907-C545570DCBB2}" type="presParOf" srcId="{6A6186A3-FB64-47BA-B2BF-0FF0B5668290}" destId="{1D7D7C6E-EF6B-4C97-8DCF-EE4B59F2CEBC}" srcOrd="2" destOrd="0" presId="urn:microsoft.com/office/officeart/2018/2/layout/IconVerticalSolidList"/>
    <dgm:cxn modelId="{75C20D2D-879A-4B0B-A533-67BFF2685B86}" type="presParOf" srcId="{6A6186A3-FB64-47BA-B2BF-0FF0B5668290}" destId="{7C5B1045-F6F1-4D60-B8FC-D73364623265}" srcOrd="3" destOrd="0" presId="urn:microsoft.com/office/officeart/2018/2/layout/IconVerticalSolidList"/>
    <dgm:cxn modelId="{43FA3C7B-2A52-44C8-A577-72934566841E}" type="presParOf" srcId="{DB6E9F92-09FB-46D1-9E69-8F9E471D8F03}" destId="{0F4BECAE-7726-4CC1-89FA-0980FBAD629F}" srcOrd="1" destOrd="0" presId="urn:microsoft.com/office/officeart/2018/2/layout/IconVerticalSolidList"/>
    <dgm:cxn modelId="{5AA89CAD-CF8E-4C68-865D-AE2EE4279C58}" type="presParOf" srcId="{DB6E9F92-09FB-46D1-9E69-8F9E471D8F03}" destId="{F1C64B52-658E-43B0-8F61-E4492F2A57C7}" srcOrd="2" destOrd="0" presId="urn:microsoft.com/office/officeart/2018/2/layout/IconVerticalSolidList"/>
    <dgm:cxn modelId="{4A93EF8A-E64E-473D-AE4A-E81DFCF5757D}" type="presParOf" srcId="{F1C64B52-658E-43B0-8F61-E4492F2A57C7}" destId="{297C95CF-505A-48D6-8C5A-329C4F4481C4}" srcOrd="0" destOrd="0" presId="urn:microsoft.com/office/officeart/2018/2/layout/IconVerticalSolidList"/>
    <dgm:cxn modelId="{664F74BF-EE41-4663-B838-EBC5AD89C2BA}" type="presParOf" srcId="{F1C64B52-658E-43B0-8F61-E4492F2A57C7}" destId="{E400C219-0FA7-45EE-A3DD-891C77C5D93F}" srcOrd="1" destOrd="0" presId="urn:microsoft.com/office/officeart/2018/2/layout/IconVerticalSolidList"/>
    <dgm:cxn modelId="{F76004A6-50C4-4955-B20F-4CC32C0B6880}" type="presParOf" srcId="{F1C64B52-658E-43B0-8F61-E4492F2A57C7}" destId="{3675400C-61B2-48CE-A7C2-5A9CE36ACDB9}" srcOrd="2" destOrd="0" presId="urn:microsoft.com/office/officeart/2018/2/layout/IconVerticalSolidList"/>
    <dgm:cxn modelId="{4031FA94-3BCB-499F-9C41-1B5A55480B81}" type="presParOf" srcId="{F1C64B52-658E-43B0-8F61-E4492F2A57C7}" destId="{B3DF0E3A-E7B1-4ACB-B782-C664EAF8D370}" srcOrd="3" destOrd="0" presId="urn:microsoft.com/office/officeart/2018/2/layout/IconVerticalSolidList"/>
    <dgm:cxn modelId="{4AB4E89F-72AE-49A6-AC99-0D8A130BA7AC}" type="presParOf" srcId="{DB6E9F92-09FB-46D1-9E69-8F9E471D8F03}" destId="{9DC3110A-58FB-4356-B316-1C7CF822EB09}" srcOrd="3" destOrd="0" presId="urn:microsoft.com/office/officeart/2018/2/layout/IconVerticalSolidList"/>
    <dgm:cxn modelId="{EC5D4B00-E274-41BC-83F6-76E1D979632B}" type="presParOf" srcId="{DB6E9F92-09FB-46D1-9E69-8F9E471D8F03}" destId="{ACC7253A-DFD7-4907-BC7B-102338D92AB6}" srcOrd="4" destOrd="0" presId="urn:microsoft.com/office/officeart/2018/2/layout/IconVerticalSolidList"/>
    <dgm:cxn modelId="{8B8A967A-8DDE-410A-A645-CF94810EC8EB}" type="presParOf" srcId="{ACC7253A-DFD7-4907-BC7B-102338D92AB6}" destId="{AE8EC007-C429-4FD0-AA20-A3DE2AE8092B}" srcOrd="0" destOrd="0" presId="urn:microsoft.com/office/officeart/2018/2/layout/IconVerticalSolidList"/>
    <dgm:cxn modelId="{7D2A95D4-A548-4CBA-A325-B11C38FC9A05}" type="presParOf" srcId="{ACC7253A-DFD7-4907-BC7B-102338D92AB6}" destId="{CE466D75-DEBD-45FF-BEB9-BB14C3B60D34}" srcOrd="1" destOrd="0" presId="urn:microsoft.com/office/officeart/2018/2/layout/IconVerticalSolidList"/>
    <dgm:cxn modelId="{2309F8FF-5DA4-4106-9618-D9893C2DE861}" type="presParOf" srcId="{ACC7253A-DFD7-4907-BC7B-102338D92AB6}" destId="{31E30AAB-31C7-4167-BFB0-889E0615DAF1}" srcOrd="2" destOrd="0" presId="urn:microsoft.com/office/officeart/2018/2/layout/IconVerticalSolidList"/>
    <dgm:cxn modelId="{B2F1D1A0-F270-4084-AE95-346409697C1F}" type="presParOf" srcId="{ACC7253A-DFD7-4907-BC7B-102338D92AB6}" destId="{CDB98567-9C92-4BEC-A443-6895081C1264}" srcOrd="3" destOrd="0" presId="urn:microsoft.com/office/officeart/2018/2/layout/IconVerticalSolidList"/>
    <dgm:cxn modelId="{7A5674F7-68D4-4FD7-A1C9-B5A49BB667EF}" type="presParOf" srcId="{DB6E9F92-09FB-46D1-9E69-8F9E471D8F03}" destId="{293A3202-14BD-47CE-AEDF-C589468551FA}" srcOrd="5" destOrd="0" presId="urn:microsoft.com/office/officeart/2018/2/layout/IconVerticalSolidList"/>
    <dgm:cxn modelId="{6F07E518-B688-451C-B7D2-F0B5C2EFC1D1}" type="presParOf" srcId="{DB6E9F92-09FB-46D1-9E69-8F9E471D8F03}" destId="{7C7AB311-8982-4D0D-A7B8-AD239A6CF590}" srcOrd="6" destOrd="0" presId="urn:microsoft.com/office/officeart/2018/2/layout/IconVerticalSolidList"/>
    <dgm:cxn modelId="{3CFF17D5-4907-4B9F-994F-6721422355C8}" type="presParOf" srcId="{7C7AB311-8982-4D0D-A7B8-AD239A6CF590}" destId="{B399E006-85A8-428D-9329-DAE092D574FC}" srcOrd="0" destOrd="0" presId="urn:microsoft.com/office/officeart/2018/2/layout/IconVerticalSolidList"/>
    <dgm:cxn modelId="{F648F0FE-21A2-4052-9459-7E0525527589}" type="presParOf" srcId="{7C7AB311-8982-4D0D-A7B8-AD239A6CF590}" destId="{18BDE0F8-0DD8-4A8F-A6B3-69447A70C0F1}" srcOrd="1" destOrd="0" presId="urn:microsoft.com/office/officeart/2018/2/layout/IconVerticalSolidList"/>
    <dgm:cxn modelId="{9DF297EB-FE20-4242-87C7-0A84CE91546F}" type="presParOf" srcId="{7C7AB311-8982-4D0D-A7B8-AD239A6CF590}" destId="{DE07C220-61F3-42BF-B7DA-3D833FFDFFB2}" srcOrd="2" destOrd="0" presId="urn:microsoft.com/office/officeart/2018/2/layout/IconVerticalSolidList"/>
    <dgm:cxn modelId="{658FCA7E-FEFD-4DB6-A714-6A0C1DCCF72B}" type="presParOf" srcId="{7C7AB311-8982-4D0D-A7B8-AD239A6CF590}" destId="{3626FD3C-67FF-42D1-A92D-FBFFAFEC46F2}" srcOrd="3" destOrd="0" presId="urn:microsoft.com/office/officeart/2018/2/layout/IconVerticalSolidList"/>
    <dgm:cxn modelId="{64871335-0325-4257-8A66-FB8979365ADE}" type="presParOf" srcId="{DB6E9F92-09FB-46D1-9E69-8F9E471D8F03}" destId="{81995B10-4E02-4064-9167-C0F1000DCD43}" srcOrd="7" destOrd="0" presId="urn:microsoft.com/office/officeart/2018/2/layout/IconVerticalSolidList"/>
    <dgm:cxn modelId="{11AACDB7-AF42-4C1B-B7C3-0AADF0BC0331}" type="presParOf" srcId="{DB6E9F92-09FB-46D1-9E69-8F9E471D8F03}" destId="{280B4FF4-AD78-42D2-80BE-67E4AF7FAFA0}" srcOrd="8" destOrd="0" presId="urn:microsoft.com/office/officeart/2018/2/layout/IconVerticalSolidList"/>
    <dgm:cxn modelId="{C15329F7-94E7-4B65-8D8D-92D17FE9C704}" type="presParOf" srcId="{280B4FF4-AD78-42D2-80BE-67E4AF7FAFA0}" destId="{E8182AAC-C00C-44C9-8085-54542BD04825}" srcOrd="0" destOrd="0" presId="urn:microsoft.com/office/officeart/2018/2/layout/IconVerticalSolidList"/>
    <dgm:cxn modelId="{FCB10BD2-75B7-4489-B7D4-326893FB1A16}" type="presParOf" srcId="{280B4FF4-AD78-42D2-80BE-67E4AF7FAFA0}" destId="{55F505BB-C265-4884-9B18-752FE840E2C7}" srcOrd="1" destOrd="0" presId="urn:microsoft.com/office/officeart/2018/2/layout/IconVerticalSolidList"/>
    <dgm:cxn modelId="{FA73FA98-A699-45B3-9DB8-F4C1F9377917}" type="presParOf" srcId="{280B4FF4-AD78-42D2-80BE-67E4AF7FAFA0}" destId="{77304977-CCC7-4EE8-9C39-6FC71B075C77}" srcOrd="2" destOrd="0" presId="urn:microsoft.com/office/officeart/2018/2/layout/IconVerticalSolidList"/>
    <dgm:cxn modelId="{F887A033-11FC-482E-B078-94F4F62786EB}" type="presParOf" srcId="{280B4FF4-AD78-42D2-80BE-67E4AF7FAFA0}" destId="{E42A00AE-AFE4-4A64-B631-5BB5CE3899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A91D78-3491-426C-8B73-C895381982B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A132C1-1BD7-42AD-AC50-BF15E3E76945}">
      <dgm:prSet phldrT="[文本]" custT="1"/>
      <dgm:spPr/>
      <dgm:t>
        <a:bodyPr/>
        <a:lstStyle/>
        <a:p>
          <a:r>
            <a:rPr lang="zh-CN" altLang="zh-CN" sz="2400" dirty="0"/>
            <a:t>应用程序（微信</a:t>
          </a:r>
          <a:r>
            <a:rPr lang="en-US" altLang="zh-CN" sz="2400" dirty="0"/>
            <a:t>/</a:t>
          </a:r>
          <a:r>
            <a:rPr lang="zh-CN" altLang="zh-CN" sz="2400" dirty="0"/>
            <a:t>游戏</a:t>
          </a:r>
          <a:r>
            <a:rPr lang="en-US" altLang="zh-CN" sz="2400" dirty="0"/>
            <a:t>/PPT</a:t>
          </a:r>
          <a:r>
            <a:rPr lang="zh-CN" altLang="zh-CN" sz="2400" dirty="0"/>
            <a:t>）</a:t>
          </a:r>
          <a:endParaRPr lang="zh-CN" altLang="en-US" sz="2400" dirty="0"/>
        </a:p>
      </dgm:t>
    </dgm:pt>
    <dgm:pt modelId="{6F5C6D01-BB4C-4FC5-9311-B02CBEFFFCC1}" type="parTrans" cxnId="{3BB1BC5B-7ABD-4A10-B473-45DD74D366B7}">
      <dgm:prSet/>
      <dgm:spPr/>
      <dgm:t>
        <a:bodyPr/>
        <a:lstStyle/>
        <a:p>
          <a:endParaRPr lang="zh-CN" altLang="en-US" sz="2400"/>
        </a:p>
      </dgm:t>
    </dgm:pt>
    <dgm:pt modelId="{6A78F6A3-5615-4E27-A4FA-DB275D272D01}" type="sibTrans" cxnId="{3BB1BC5B-7ABD-4A10-B473-45DD74D366B7}">
      <dgm:prSet/>
      <dgm:spPr/>
      <dgm:t>
        <a:bodyPr/>
        <a:lstStyle/>
        <a:p>
          <a:endParaRPr lang="zh-CN" altLang="en-US" sz="2400"/>
        </a:p>
      </dgm:t>
    </dgm:pt>
    <dgm:pt modelId="{07E443E0-244E-4A76-9263-9A2CCF487278}">
      <dgm:prSet phldrT="[文本]" custT="1"/>
      <dgm:spPr/>
      <dgm:t>
        <a:bodyPr/>
        <a:lstStyle/>
        <a:p>
          <a:r>
            <a:rPr lang="zh-CN" altLang="zh-CN" sz="2400" dirty="0"/>
            <a:t>操作系统（</a:t>
          </a:r>
          <a:r>
            <a:rPr lang="en-US" altLang="zh-CN" sz="2400" dirty="0"/>
            <a:t>OS)</a:t>
          </a:r>
          <a:endParaRPr lang="zh-CN" altLang="en-US" sz="2400" dirty="0"/>
        </a:p>
      </dgm:t>
    </dgm:pt>
    <dgm:pt modelId="{BC158CE8-85B2-4B88-81C4-249E88DBC0D4}" type="parTrans" cxnId="{069DEDEC-1E6C-48DB-89EB-A1C558ECD169}">
      <dgm:prSet/>
      <dgm:spPr/>
      <dgm:t>
        <a:bodyPr/>
        <a:lstStyle/>
        <a:p>
          <a:endParaRPr lang="zh-CN" altLang="en-US" sz="2400"/>
        </a:p>
      </dgm:t>
    </dgm:pt>
    <dgm:pt modelId="{916182E7-BD76-483C-9D9C-F1FAB424B77E}" type="sibTrans" cxnId="{069DEDEC-1E6C-48DB-89EB-A1C558ECD169}">
      <dgm:prSet/>
      <dgm:spPr/>
      <dgm:t>
        <a:bodyPr/>
        <a:lstStyle/>
        <a:p>
          <a:endParaRPr lang="zh-CN" altLang="en-US" sz="2400"/>
        </a:p>
      </dgm:t>
    </dgm:pt>
    <dgm:pt modelId="{3B76CE69-F148-4C24-B57D-1EABBCB3201B}">
      <dgm:prSet phldrT="[文本]" custT="1"/>
      <dgm:spPr/>
      <dgm:t>
        <a:bodyPr/>
        <a:lstStyle/>
        <a:p>
          <a:r>
            <a:rPr lang="zh-CN" altLang="zh-CN" sz="2400" dirty="0"/>
            <a:t>硬件（</a:t>
          </a:r>
          <a:r>
            <a:rPr lang="en-US" altLang="zh-CN" sz="2400" dirty="0"/>
            <a:t>CPU/</a:t>
          </a:r>
          <a:r>
            <a:rPr lang="zh-CN" altLang="zh-CN" sz="2400" dirty="0"/>
            <a:t>内存</a:t>
          </a:r>
          <a:r>
            <a:rPr lang="en-US" altLang="zh-CN" sz="2400" dirty="0"/>
            <a:t>/</a:t>
          </a:r>
          <a:r>
            <a:rPr lang="zh-CN" altLang="zh-CN" sz="2400" dirty="0"/>
            <a:t>磁盘）</a:t>
          </a:r>
          <a:endParaRPr lang="zh-CN" altLang="en-US" sz="2400" dirty="0"/>
        </a:p>
      </dgm:t>
    </dgm:pt>
    <dgm:pt modelId="{E1B34705-F0B3-469E-9159-5C8CFB6898FA}" type="parTrans" cxnId="{D1E1BB74-DAF1-4044-AF62-6265BEA6377C}">
      <dgm:prSet/>
      <dgm:spPr/>
      <dgm:t>
        <a:bodyPr/>
        <a:lstStyle/>
        <a:p>
          <a:endParaRPr lang="zh-CN" altLang="en-US" sz="2400"/>
        </a:p>
      </dgm:t>
    </dgm:pt>
    <dgm:pt modelId="{95100C4A-35D4-42E8-81C0-5AAC0D63077C}" type="sibTrans" cxnId="{D1E1BB74-DAF1-4044-AF62-6265BEA6377C}">
      <dgm:prSet/>
      <dgm:spPr/>
      <dgm:t>
        <a:bodyPr/>
        <a:lstStyle/>
        <a:p>
          <a:endParaRPr lang="zh-CN" altLang="en-US" sz="2400"/>
        </a:p>
      </dgm:t>
    </dgm:pt>
    <dgm:pt modelId="{20D3533F-A5A7-4C12-BB87-F1CB886A686F}">
      <dgm:prSet custT="1"/>
      <dgm:spPr/>
      <dgm:t>
        <a:bodyPr/>
        <a:lstStyle/>
        <a:p>
          <a:r>
            <a:rPr lang="zh-CN" altLang="en-US" sz="3200" dirty="0"/>
            <a:t>提需求</a:t>
          </a:r>
        </a:p>
      </dgm:t>
    </dgm:pt>
    <dgm:pt modelId="{259F11B5-9E43-4294-8F3F-AB3B7DE3D175}" type="parTrans" cxnId="{B3422245-56B4-4BC9-9206-5884080540A3}">
      <dgm:prSet/>
      <dgm:spPr/>
      <dgm:t>
        <a:bodyPr/>
        <a:lstStyle/>
        <a:p>
          <a:endParaRPr lang="zh-CN" altLang="en-US" sz="2400"/>
        </a:p>
      </dgm:t>
    </dgm:pt>
    <dgm:pt modelId="{1CFF9FEA-042C-4A6B-AA2A-E81B1D4838A1}" type="sibTrans" cxnId="{B3422245-56B4-4BC9-9206-5884080540A3}">
      <dgm:prSet/>
      <dgm:spPr/>
      <dgm:t>
        <a:bodyPr/>
        <a:lstStyle/>
        <a:p>
          <a:endParaRPr lang="zh-CN" altLang="en-US" sz="2400"/>
        </a:p>
      </dgm:t>
    </dgm:pt>
    <dgm:pt modelId="{392B74A8-E5FB-45AF-B639-CC3F27528E9F}">
      <dgm:prSet custT="1"/>
      <dgm:spPr/>
      <dgm:t>
        <a:bodyPr/>
        <a:lstStyle/>
        <a:p>
          <a:r>
            <a:rPr lang="zh-CN" altLang="zh-CN" sz="3200" dirty="0"/>
            <a:t>做协调</a:t>
          </a:r>
          <a:r>
            <a:rPr lang="en-US" altLang="zh-CN" sz="3200" dirty="0"/>
            <a:t>/</a:t>
          </a:r>
          <a:r>
            <a:rPr lang="zh-CN" altLang="zh-CN" sz="3200" dirty="0"/>
            <a:t>分配</a:t>
          </a:r>
          <a:endParaRPr lang="zh-CN" altLang="en-US" sz="3200" dirty="0"/>
        </a:p>
      </dgm:t>
    </dgm:pt>
    <dgm:pt modelId="{5201CA31-037C-4DB3-A506-21AAF7C996C0}" type="parTrans" cxnId="{455ABCCC-D9AC-4AC5-97CF-9F06C2D22620}">
      <dgm:prSet/>
      <dgm:spPr/>
      <dgm:t>
        <a:bodyPr/>
        <a:lstStyle/>
        <a:p>
          <a:endParaRPr lang="zh-CN" altLang="en-US" sz="2400"/>
        </a:p>
      </dgm:t>
    </dgm:pt>
    <dgm:pt modelId="{1B8984A0-738D-4B14-8CF1-CDCF7C769A75}" type="sibTrans" cxnId="{455ABCCC-D9AC-4AC5-97CF-9F06C2D22620}">
      <dgm:prSet/>
      <dgm:spPr/>
      <dgm:t>
        <a:bodyPr/>
        <a:lstStyle/>
        <a:p>
          <a:endParaRPr lang="zh-CN" altLang="en-US" sz="2400"/>
        </a:p>
      </dgm:t>
    </dgm:pt>
    <dgm:pt modelId="{B6A67F61-CE69-43A2-A029-4F8AC1826406}">
      <dgm:prSet custT="1"/>
      <dgm:spPr/>
      <dgm:t>
        <a:bodyPr/>
        <a:lstStyle/>
        <a:p>
          <a:r>
            <a:rPr lang="zh-CN" altLang="en-US" sz="3200" dirty="0"/>
            <a:t>提供资源</a:t>
          </a:r>
        </a:p>
      </dgm:t>
    </dgm:pt>
    <dgm:pt modelId="{F6E86ABA-0956-4C18-8899-75B7D359B4A8}" type="parTrans" cxnId="{5B688DE8-433F-4C47-A45A-BC6171F90393}">
      <dgm:prSet/>
      <dgm:spPr/>
      <dgm:t>
        <a:bodyPr/>
        <a:lstStyle/>
        <a:p>
          <a:endParaRPr lang="zh-CN" altLang="en-US" sz="2400"/>
        </a:p>
      </dgm:t>
    </dgm:pt>
    <dgm:pt modelId="{AF85AFC8-FDF1-4B7F-9C71-53FC4A69D215}" type="sibTrans" cxnId="{5B688DE8-433F-4C47-A45A-BC6171F90393}">
      <dgm:prSet/>
      <dgm:spPr/>
      <dgm:t>
        <a:bodyPr/>
        <a:lstStyle/>
        <a:p>
          <a:endParaRPr lang="zh-CN" altLang="en-US" sz="2400"/>
        </a:p>
      </dgm:t>
    </dgm:pt>
    <dgm:pt modelId="{FBED7ECA-3D18-4832-A286-59E5BC301E24}" type="pres">
      <dgm:prSet presAssocID="{52A91D78-3491-426C-8B73-C895381982B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9E104D4-CDCE-4E50-8FDB-760EE31A89BF}" type="pres">
      <dgm:prSet presAssocID="{57A132C1-1BD7-42AD-AC50-BF15E3E76945}" presName="composite" presStyleCnt="0"/>
      <dgm:spPr/>
    </dgm:pt>
    <dgm:pt modelId="{1276157F-B0CF-4D4A-8D0A-732CBD892CBB}" type="pres">
      <dgm:prSet presAssocID="{57A132C1-1BD7-42AD-AC50-BF15E3E76945}" presName="FirstChild" presStyleLbl="revTx" presStyleIdx="0" presStyleCnt="3" custScaleX="51005">
        <dgm:presLayoutVars>
          <dgm:chMax val="0"/>
          <dgm:chPref val="0"/>
          <dgm:bulletEnabled val="1"/>
        </dgm:presLayoutVars>
      </dgm:prSet>
      <dgm:spPr/>
    </dgm:pt>
    <dgm:pt modelId="{B41E3E94-7398-40BF-81FE-A93471C274DE}" type="pres">
      <dgm:prSet presAssocID="{57A132C1-1BD7-42AD-AC50-BF15E3E76945}" presName="Parent" presStyleLbl="alignNode1" presStyleIdx="0" presStyleCnt="3" custScaleX="220591">
        <dgm:presLayoutVars>
          <dgm:chMax val="3"/>
          <dgm:chPref val="3"/>
          <dgm:bulletEnabled val="1"/>
        </dgm:presLayoutVars>
      </dgm:prSet>
      <dgm:spPr/>
    </dgm:pt>
    <dgm:pt modelId="{FEB7D186-F757-48B8-835C-DA0EE3C5CB37}" type="pres">
      <dgm:prSet presAssocID="{57A132C1-1BD7-42AD-AC50-BF15E3E76945}" presName="Accent" presStyleLbl="parChTrans1D1" presStyleIdx="0" presStyleCnt="3"/>
      <dgm:spPr/>
    </dgm:pt>
    <dgm:pt modelId="{06838C76-14CA-490C-80D1-1A6FA9828E2E}" type="pres">
      <dgm:prSet presAssocID="{6A78F6A3-5615-4E27-A4FA-DB275D272D01}" presName="sibTrans" presStyleCnt="0"/>
      <dgm:spPr/>
    </dgm:pt>
    <dgm:pt modelId="{4D7BB63D-2043-46B7-9C05-E73A6B81D47C}" type="pres">
      <dgm:prSet presAssocID="{07E443E0-244E-4A76-9263-9A2CCF487278}" presName="composite" presStyleCnt="0"/>
      <dgm:spPr/>
    </dgm:pt>
    <dgm:pt modelId="{B6788DEF-39F2-475D-AE95-569102DCB96C}" type="pres">
      <dgm:prSet presAssocID="{07E443E0-244E-4A76-9263-9A2CCF487278}" presName="FirstChild" presStyleLbl="revTx" presStyleIdx="1" presStyleCnt="3" custScaleX="64725" custLinFactNeighborX="32445">
        <dgm:presLayoutVars>
          <dgm:chMax val="0"/>
          <dgm:chPref val="0"/>
          <dgm:bulletEnabled val="1"/>
        </dgm:presLayoutVars>
      </dgm:prSet>
      <dgm:spPr/>
    </dgm:pt>
    <dgm:pt modelId="{FDBD8F74-44E0-4236-B940-5CB021DE1675}" type="pres">
      <dgm:prSet presAssocID="{07E443E0-244E-4A76-9263-9A2CCF487278}" presName="Parent" presStyleLbl="alignNode1" presStyleIdx="1" presStyleCnt="3" custScaleX="220591">
        <dgm:presLayoutVars>
          <dgm:chMax val="3"/>
          <dgm:chPref val="3"/>
          <dgm:bulletEnabled val="1"/>
        </dgm:presLayoutVars>
      </dgm:prSet>
      <dgm:spPr/>
    </dgm:pt>
    <dgm:pt modelId="{0E23A98E-91A3-4631-AD40-9D498D35DA47}" type="pres">
      <dgm:prSet presAssocID="{07E443E0-244E-4A76-9263-9A2CCF487278}" presName="Accent" presStyleLbl="parChTrans1D1" presStyleIdx="1" presStyleCnt="3"/>
      <dgm:spPr/>
    </dgm:pt>
    <dgm:pt modelId="{38885B21-12B6-4295-928A-A234106EB56B}" type="pres">
      <dgm:prSet presAssocID="{916182E7-BD76-483C-9D9C-F1FAB424B77E}" presName="sibTrans" presStyleCnt="0"/>
      <dgm:spPr/>
    </dgm:pt>
    <dgm:pt modelId="{F19F7F74-E0E1-463A-B181-48C66CE2A612}" type="pres">
      <dgm:prSet presAssocID="{3B76CE69-F148-4C24-B57D-1EABBCB3201B}" presName="composite" presStyleCnt="0"/>
      <dgm:spPr/>
    </dgm:pt>
    <dgm:pt modelId="{EB4FB8E7-7D1A-4461-958E-EC514FD528AC}" type="pres">
      <dgm:prSet presAssocID="{3B76CE69-F148-4C24-B57D-1EABBCB3201B}" presName="FirstChild" presStyleLbl="revTx" presStyleIdx="2" presStyleCnt="3" custScaleX="51642">
        <dgm:presLayoutVars>
          <dgm:chMax val="0"/>
          <dgm:chPref val="0"/>
          <dgm:bulletEnabled val="1"/>
        </dgm:presLayoutVars>
      </dgm:prSet>
      <dgm:spPr/>
    </dgm:pt>
    <dgm:pt modelId="{5A30FD05-F86D-4C12-8123-87348A5AFDE2}" type="pres">
      <dgm:prSet presAssocID="{3B76CE69-F148-4C24-B57D-1EABBCB3201B}" presName="Parent" presStyleLbl="alignNode1" presStyleIdx="2" presStyleCnt="3" custScaleX="222104">
        <dgm:presLayoutVars>
          <dgm:chMax val="3"/>
          <dgm:chPref val="3"/>
          <dgm:bulletEnabled val="1"/>
        </dgm:presLayoutVars>
      </dgm:prSet>
      <dgm:spPr/>
    </dgm:pt>
    <dgm:pt modelId="{EFE06A5F-2CF8-4F9B-9FC3-29757381812D}" type="pres">
      <dgm:prSet presAssocID="{3B76CE69-F148-4C24-B57D-1EABBCB3201B}" presName="Accent" presStyleLbl="parChTrans1D1" presStyleIdx="2" presStyleCnt="3"/>
      <dgm:spPr/>
    </dgm:pt>
  </dgm:ptLst>
  <dgm:cxnLst>
    <dgm:cxn modelId="{3BB1BC5B-7ABD-4A10-B473-45DD74D366B7}" srcId="{52A91D78-3491-426C-8B73-C895381982B3}" destId="{57A132C1-1BD7-42AD-AC50-BF15E3E76945}" srcOrd="0" destOrd="0" parTransId="{6F5C6D01-BB4C-4FC5-9311-B02CBEFFFCC1}" sibTransId="{6A78F6A3-5615-4E27-A4FA-DB275D272D01}"/>
    <dgm:cxn modelId="{16E68642-42BA-4F0C-ACB3-6564AB067FB2}" type="presOf" srcId="{B6A67F61-CE69-43A2-A029-4F8AC1826406}" destId="{EB4FB8E7-7D1A-4461-958E-EC514FD528AC}" srcOrd="0" destOrd="0" presId="urn:microsoft.com/office/officeart/2011/layout/TabList"/>
    <dgm:cxn modelId="{6E5F0343-ACC6-476C-AD7E-4EC1655233CB}" type="presOf" srcId="{392B74A8-E5FB-45AF-B639-CC3F27528E9F}" destId="{B6788DEF-39F2-475D-AE95-569102DCB96C}" srcOrd="0" destOrd="0" presId="urn:microsoft.com/office/officeart/2011/layout/TabList"/>
    <dgm:cxn modelId="{B3422245-56B4-4BC9-9206-5884080540A3}" srcId="{57A132C1-1BD7-42AD-AC50-BF15E3E76945}" destId="{20D3533F-A5A7-4C12-BB87-F1CB886A686F}" srcOrd="0" destOrd="0" parTransId="{259F11B5-9E43-4294-8F3F-AB3B7DE3D175}" sibTransId="{1CFF9FEA-042C-4A6B-AA2A-E81B1D4838A1}"/>
    <dgm:cxn modelId="{EE50B767-2B7D-470E-A125-4A15D7D4112C}" type="presOf" srcId="{57A132C1-1BD7-42AD-AC50-BF15E3E76945}" destId="{B41E3E94-7398-40BF-81FE-A93471C274DE}" srcOrd="0" destOrd="0" presId="urn:microsoft.com/office/officeart/2011/layout/TabList"/>
    <dgm:cxn modelId="{F260FD4A-F81D-40AC-8EFE-55F75BC552C6}" type="presOf" srcId="{3B76CE69-F148-4C24-B57D-1EABBCB3201B}" destId="{5A30FD05-F86D-4C12-8123-87348A5AFDE2}" srcOrd="0" destOrd="0" presId="urn:microsoft.com/office/officeart/2011/layout/TabList"/>
    <dgm:cxn modelId="{D1E1BB74-DAF1-4044-AF62-6265BEA6377C}" srcId="{52A91D78-3491-426C-8B73-C895381982B3}" destId="{3B76CE69-F148-4C24-B57D-1EABBCB3201B}" srcOrd="2" destOrd="0" parTransId="{E1B34705-F0B3-469E-9159-5C8CFB6898FA}" sibTransId="{95100C4A-35D4-42E8-81C0-5AAC0D63077C}"/>
    <dgm:cxn modelId="{147AB856-4356-43CF-AD59-A6CB12C757BB}" type="presOf" srcId="{07E443E0-244E-4A76-9263-9A2CCF487278}" destId="{FDBD8F74-44E0-4236-B940-5CB021DE1675}" srcOrd="0" destOrd="0" presId="urn:microsoft.com/office/officeart/2011/layout/TabList"/>
    <dgm:cxn modelId="{E1803BA3-4CC6-4BCA-8E2B-C3B7019DBBC1}" type="presOf" srcId="{52A91D78-3491-426C-8B73-C895381982B3}" destId="{FBED7ECA-3D18-4832-A286-59E5BC301E24}" srcOrd="0" destOrd="0" presId="urn:microsoft.com/office/officeart/2011/layout/TabList"/>
    <dgm:cxn modelId="{E3FB70B5-4E6A-43BD-B5C9-D2DB5AABEDB9}" type="presOf" srcId="{20D3533F-A5A7-4C12-BB87-F1CB886A686F}" destId="{1276157F-B0CF-4D4A-8D0A-732CBD892CBB}" srcOrd="0" destOrd="0" presId="urn:microsoft.com/office/officeart/2011/layout/TabList"/>
    <dgm:cxn modelId="{455ABCCC-D9AC-4AC5-97CF-9F06C2D22620}" srcId="{07E443E0-244E-4A76-9263-9A2CCF487278}" destId="{392B74A8-E5FB-45AF-B639-CC3F27528E9F}" srcOrd="0" destOrd="0" parTransId="{5201CA31-037C-4DB3-A506-21AAF7C996C0}" sibTransId="{1B8984A0-738D-4B14-8CF1-CDCF7C769A75}"/>
    <dgm:cxn modelId="{5B688DE8-433F-4C47-A45A-BC6171F90393}" srcId="{3B76CE69-F148-4C24-B57D-1EABBCB3201B}" destId="{B6A67F61-CE69-43A2-A029-4F8AC1826406}" srcOrd="0" destOrd="0" parTransId="{F6E86ABA-0956-4C18-8899-75B7D359B4A8}" sibTransId="{AF85AFC8-FDF1-4B7F-9C71-53FC4A69D215}"/>
    <dgm:cxn modelId="{069DEDEC-1E6C-48DB-89EB-A1C558ECD169}" srcId="{52A91D78-3491-426C-8B73-C895381982B3}" destId="{07E443E0-244E-4A76-9263-9A2CCF487278}" srcOrd="1" destOrd="0" parTransId="{BC158CE8-85B2-4B88-81C4-249E88DBC0D4}" sibTransId="{916182E7-BD76-483C-9D9C-F1FAB424B77E}"/>
    <dgm:cxn modelId="{140528B1-C0B8-4DD7-A34E-13FBB1881052}" type="presParOf" srcId="{FBED7ECA-3D18-4832-A286-59E5BC301E24}" destId="{D9E104D4-CDCE-4E50-8FDB-760EE31A89BF}" srcOrd="0" destOrd="0" presId="urn:microsoft.com/office/officeart/2011/layout/TabList"/>
    <dgm:cxn modelId="{0B5B541B-AA3C-47DF-AA4E-5E3C4CA7F5ED}" type="presParOf" srcId="{D9E104D4-CDCE-4E50-8FDB-760EE31A89BF}" destId="{1276157F-B0CF-4D4A-8D0A-732CBD892CBB}" srcOrd="0" destOrd="0" presId="urn:microsoft.com/office/officeart/2011/layout/TabList"/>
    <dgm:cxn modelId="{73602D86-25AB-4CC7-89D0-B99BD9BD64B2}" type="presParOf" srcId="{D9E104D4-CDCE-4E50-8FDB-760EE31A89BF}" destId="{B41E3E94-7398-40BF-81FE-A93471C274DE}" srcOrd="1" destOrd="0" presId="urn:microsoft.com/office/officeart/2011/layout/TabList"/>
    <dgm:cxn modelId="{29A9C954-D93E-48F2-81DF-648B4C736E7C}" type="presParOf" srcId="{D9E104D4-CDCE-4E50-8FDB-760EE31A89BF}" destId="{FEB7D186-F757-48B8-835C-DA0EE3C5CB37}" srcOrd="2" destOrd="0" presId="urn:microsoft.com/office/officeart/2011/layout/TabList"/>
    <dgm:cxn modelId="{7EE27A10-263F-4AF9-8DB5-799488AF9F8E}" type="presParOf" srcId="{FBED7ECA-3D18-4832-A286-59E5BC301E24}" destId="{06838C76-14CA-490C-80D1-1A6FA9828E2E}" srcOrd="1" destOrd="0" presId="urn:microsoft.com/office/officeart/2011/layout/TabList"/>
    <dgm:cxn modelId="{8FE3C5F2-ECC2-44E5-9992-62842AE461A8}" type="presParOf" srcId="{FBED7ECA-3D18-4832-A286-59E5BC301E24}" destId="{4D7BB63D-2043-46B7-9C05-E73A6B81D47C}" srcOrd="2" destOrd="0" presId="urn:microsoft.com/office/officeart/2011/layout/TabList"/>
    <dgm:cxn modelId="{3B4F980D-1840-4BE6-8499-584EFE4BF9BC}" type="presParOf" srcId="{4D7BB63D-2043-46B7-9C05-E73A6B81D47C}" destId="{B6788DEF-39F2-475D-AE95-569102DCB96C}" srcOrd="0" destOrd="0" presId="urn:microsoft.com/office/officeart/2011/layout/TabList"/>
    <dgm:cxn modelId="{2EA47668-BD05-43D2-8420-BFECB945A580}" type="presParOf" srcId="{4D7BB63D-2043-46B7-9C05-E73A6B81D47C}" destId="{FDBD8F74-44E0-4236-B940-5CB021DE1675}" srcOrd="1" destOrd="0" presId="urn:microsoft.com/office/officeart/2011/layout/TabList"/>
    <dgm:cxn modelId="{FEED3EBD-E2E2-4893-98DF-B99FF8930D7E}" type="presParOf" srcId="{4D7BB63D-2043-46B7-9C05-E73A6B81D47C}" destId="{0E23A98E-91A3-4631-AD40-9D498D35DA47}" srcOrd="2" destOrd="0" presId="urn:microsoft.com/office/officeart/2011/layout/TabList"/>
    <dgm:cxn modelId="{9FDB37DB-F09E-47F8-BCDE-15F7760ABFDE}" type="presParOf" srcId="{FBED7ECA-3D18-4832-A286-59E5BC301E24}" destId="{38885B21-12B6-4295-928A-A234106EB56B}" srcOrd="3" destOrd="0" presId="urn:microsoft.com/office/officeart/2011/layout/TabList"/>
    <dgm:cxn modelId="{FB923C03-A622-4CF8-ABB0-CE0CDFED35E5}" type="presParOf" srcId="{FBED7ECA-3D18-4832-A286-59E5BC301E24}" destId="{F19F7F74-E0E1-463A-B181-48C66CE2A612}" srcOrd="4" destOrd="0" presId="urn:microsoft.com/office/officeart/2011/layout/TabList"/>
    <dgm:cxn modelId="{306609AE-F113-4400-9907-B9F20C9EA0AA}" type="presParOf" srcId="{F19F7F74-E0E1-463A-B181-48C66CE2A612}" destId="{EB4FB8E7-7D1A-4461-958E-EC514FD528AC}" srcOrd="0" destOrd="0" presId="urn:microsoft.com/office/officeart/2011/layout/TabList"/>
    <dgm:cxn modelId="{43AAFD11-7D3A-4C7D-8C98-BAE490B1D0C7}" type="presParOf" srcId="{F19F7F74-E0E1-463A-B181-48C66CE2A612}" destId="{5A30FD05-F86D-4C12-8123-87348A5AFDE2}" srcOrd="1" destOrd="0" presId="urn:microsoft.com/office/officeart/2011/layout/TabList"/>
    <dgm:cxn modelId="{F1DAC77F-2103-40B0-8E57-708089F16BA3}" type="presParOf" srcId="{F19F7F74-E0E1-463A-B181-48C66CE2A612}" destId="{EFE06A5F-2CF8-4F9B-9FC3-29757381812D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F71172-23CE-4EE0-BEB9-27837B0073EC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F0330A-27E6-47F7-BC82-6D463C1B66B0}">
      <dgm:prSet phldrT="[文本]" custT="1"/>
      <dgm:spPr/>
      <dgm:t>
        <a:bodyPr/>
        <a:lstStyle/>
        <a:p>
          <a:pPr>
            <a:buFont typeface="Wingdings" panose="05000000000000000000" pitchFamily="2" charset="2"/>
            <a:buChar char="u"/>
          </a:pPr>
          <a:r>
            <a:rPr lang="en-US" altLang="zh-CN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IT</a:t>
          </a: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服务器</a:t>
          </a:r>
          <a:r>
            <a:rPr lang="en-US" altLang="zh-CN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系统</a:t>
          </a:r>
          <a:endParaRPr lang="zh-CN" altLang="en-US" sz="2800" dirty="0"/>
        </a:p>
      </dgm:t>
    </dgm:pt>
    <dgm:pt modelId="{2BC19DEB-4F7D-4639-A0E0-648539F055BA}" type="parTrans" cxnId="{17393B4A-A780-40C2-B4B4-62060CF45014}">
      <dgm:prSet/>
      <dgm:spPr/>
      <dgm:t>
        <a:bodyPr/>
        <a:lstStyle/>
        <a:p>
          <a:endParaRPr lang="zh-CN" altLang="en-US"/>
        </a:p>
      </dgm:t>
    </dgm:pt>
    <dgm:pt modelId="{64274A05-AEAF-443B-ACE3-660C325E93E4}" type="sibTrans" cxnId="{17393B4A-A780-40C2-B4B4-62060CF45014}">
      <dgm:prSet/>
      <dgm:spPr/>
      <dgm:t>
        <a:bodyPr/>
        <a:lstStyle/>
        <a:p>
          <a:endParaRPr lang="zh-CN" altLang="en-US"/>
        </a:p>
      </dgm:t>
    </dgm:pt>
    <dgm:pt modelId="{3756D881-29E7-48B0-9B50-936DC1A09688}">
      <dgm:prSet phldrT="[文本]" phldr="1"/>
      <dgm:spPr/>
      <dgm:t>
        <a:bodyPr/>
        <a:lstStyle/>
        <a:p>
          <a:endParaRPr lang="zh-CN" altLang="en-US" dirty="0"/>
        </a:p>
      </dgm:t>
    </dgm:pt>
    <dgm:pt modelId="{FCE62DED-8BC6-4D12-BD99-456DFBB6DD0D}" type="parTrans" cxnId="{4DC8D76F-544B-4D97-A3AF-B5A8CC9C9EAF}">
      <dgm:prSet/>
      <dgm:spPr/>
      <dgm:t>
        <a:bodyPr/>
        <a:lstStyle/>
        <a:p>
          <a:endParaRPr lang="zh-CN" altLang="en-US"/>
        </a:p>
      </dgm:t>
    </dgm:pt>
    <dgm:pt modelId="{593990E8-6230-44B8-96D8-A09094DC90BE}" type="sibTrans" cxnId="{4DC8D76F-544B-4D97-A3AF-B5A8CC9C9EAF}">
      <dgm:prSet/>
      <dgm:spPr/>
      <dgm:t>
        <a:bodyPr/>
        <a:lstStyle/>
        <a:p>
          <a:endParaRPr lang="zh-CN" altLang="en-US"/>
        </a:p>
      </dgm:t>
    </dgm:pt>
    <dgm:pt modelId="{CFF479A1-611E-430B-B2E6-4BB69D492003}">
      <dgm:prSet phldrT="[文本]" phldr="1"/>
      <dgm:spPr/>
      <dgm:t>
        <a:bodyPr/>
        <a:lstStyle/>
        <a:p>
          <a:endParaRPr lang="zh-CN" altLang="en-US" dirty="0"/>
        </a:p>
      </dgm:t>
    </dgm:pt>
    <dgm:pt modelId="{24805E4F-1545-4665-8C66-F9264E0B4515}" type="parTrans" cxnId="{D72A5311-6D9C-47BF-A8D3-800547DE65B6}">
      <dgm:prSet/>
      <dgm:spPr/>
      <dgm:t>
        <a:bodyPr/>
        <a:lstStyle/>
        <a:p>
          <a:endParaRPr lang="zh-CN" altLang="en-US"/>
        </a:p>
      </dgm:t>
    </dgm:pt>
    <dgm:pt modelId="{6BF14A50-92FB-49D8-BC7A-FAE60AD48432}" type="sibTrans" cxnId="{D72A5311-6D9C-47BF-A8D3-800547DE65B6}">
      <dgm:prSet/>
      <dgm:spPr/>
      <dgm:t>
        <a:bodyPr/>
        <a:lstStyle/>
        <a:p>
          <a:endParaRPr lang="zh-CN" altLang="en-US"/>
        </a:p>
      </dgm:t>
    </dgm:pt>
    <dgm:pt modelId="{58A624A9-EA9B-4852-8B2C-B1C2BCF59EB7}">
      <dgm:prSet phldrT="[文本]" phldr="1"/>
      <dgm:spPr/>
      <dgm:t>
        <a:bodyPr/>
        <a:lstStyle/>
        <a:p>
          <a:endParaRPr lang="zh-CN" altLang="en-US" dirty="0"/>
        </a:p>
      </dgm:t>
    </dgm:pt>
    <dgm:pt modelId="{0DF93EAE-50D5-4449-95DD-5A5BC907C043}" type="parTrans" cxnId="{85B55DF8-444C-447A-A1E1-0451D4A9BF83}">
      <dgm:prSet/>
      <dgm:spPr/>
      <dgm:t>
        <a:bodyPr/>
        <a:lstStyle/>
        <a:p>
          <a:endParaRPr lang="zh-CN" altLang="en-US"/>
        </a:p>
      </dgm:t>
    </dgm:pt>
    <dgm:pt modelId="{E937621C-DC2E-4F83-8BE4-5759C7766D85}" type="sibTrans" cxnId="{85B55DF8-444C-447A-A1E1-0451D4A9BF83}">
      <dgm:prSet/>
      <dgm:spPr/>
      <dgm:t>
        <a:bodyPr/>
        <a:lstStyle/>
        <a:p>
          <a:endParaRPr lang="zh-CN" altLang="en-US"/>
        </a:p>
      </dgm:t>
    </dgm:pt>
    <dgm:pt modelId="{83B00FEF-31CB-4A83-96C9-9190E5532076}">
      <dgm:prSet custT="1"/>
      <dgm:spPr/>
      <dgm:t>
        <a:bodyPr/>
        <a:lstStyle/>
        <a:p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个人桌面</a:t>
          </a:r>
          <a:r>
            <a:rPr lang="en-US" altLang="zh-CN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endParaRPr lang="en-US" altLang="zh-CN" sz="2800" b="0" i="0" dirty="0">
            <a:solidFill>
              <a:srgbClr val="222222"/>
            </a:solidFill>
            <a:effectLst/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8B4D2F5-14D9-4D1C-84E7-43FF48CA8238}" type="parTrans" cxnId="{D983CC83-B97D-402C-8B10-F95B2E5E3C3E}">
      <dgm:prSet/>
      <dgm:spPr/>
      <dgm:t>
        <a:bodyPr/>
        <a:lstStyle/>
        <a:p>
          <a:endParaRPr lang="zh-CN" altLang="en-US"/>
        </a:p>
      </dgm:t>
    </dgm:pt>
    <dgm:pt modelId="{E9EC8499-AD4E-418D-91EC-BA2FF6EE7DFC}" type="sibTrans" cxnId="{D983CC83-B97D-402C-8B10-F95B2E5E3C3E}">
      <dgm:prSet/>
      <dgm:spPr/>
      <dgm:t>
        <a:bodyPr/>
        <a:lstStyle/>
        <a:p>
          <a:endParaRPr lang="zh-CN" altLang="en-US"/>
        </a:p>
      </dgm:t>
    </dgm:pt>
    <dgm:pt modelId="{01868C92-619C-4BBD-858A-4649FBC1810C}">
      <dgm:prSet custT="1"/>
      <dgm:spPr/>
      <dgm:t>
        <a:bodyPr/>
        <a:lstStyle/>
        <a:p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移动端</a:t>
          </a:r>
          <a:r>
            <a:rPr lang="en-US" altLang="zh-CN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endParaRPr lang="zh-CN" altLang="en-US" sz="2800" dirty="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13BADF70-305F-4E8F-9D1D-85D306DDBAC8}" type="parTrans" cxnId="{89636B03-44C6-4EC9-81E5-6788D03560C3}">
      <dgm:prSet/>
      <dgm:spPr/>
      <dgm:t>
        <a:bodyPr/>
        <a:lstStyle/>
        <a:p>
          <a:endParaRPr lang="zh-CN" altLang="en-US"/>
        </a:p>
      </dgm:t>
    </dgm:pt>
    <dgm:pt modelId="{FF50F8A0-C410-4AD4-8950-F9DFFFA2EFB6}" type="sibTrans" cxnId="{89636B03-44C6-4EC9-81E5-6788D03560C3}">
      <dgm:prSet/>
      <dgm:spPr/>
      <dgm:t>
        <a:bodyPr/>
        <a:lstStyle/>
        <a:p>
          <a:endParaRPr lang="zh-CN" altLang="en-US"/>
        </a:p>
      </dgm:t>
    </dgm:pt>
    <dgm:pt modelId="{2BC0C288-85EE-4A26-B772-449BC13043BC}">
      <dgm:prSet phldrT="[文本]" custT="1"/>
      <dgm:spPr/>
      <dgm:t>
        <a:bodyPr/>
        <a:lstStyle/>
        <a:p>
          <a:pPr>
            <a:buFont typeface="Wingdings" panose="05000000000000000000" pitchFamily="2" charset="2"/>
            <a:buChar char="u"/>
          </a:pP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嵌入式</a:t>
          </a:r>
          <a:r>
            <a:rPr lang="en-US" altLang="zh-CN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系统 </a:t>
          </a:r>
          <a:endParaRPr lang="zh-CN" altLang="en-US" sz="2800" dirty="0"/>
        </a:p>
      </dgm:t>
    </dgm:pt>
    <dgm:pt modelId="{C5876BC4-C9F0-4AF6-AE69-20BF3ABECEAB}" type="parTrans" cxnId="{FBFFFE5A-1705-4B65-9426-43D7BB1EEBA2}">
      <dgm:prSet/>
      <dgm:spPr/>
      <dgm:t>
        <a:bodyPr/>
        <a:lstStyle/>
        <a:p>
          <a:endParaRPr lang="zh-CN" altLang="en-US"/>
        </a:p>
      </dgm:t>
    </dgm:pt>
    <dgm:pt modelId="{181A1B54-EA14-472C-980C-CCA599580FB8}" type="sibTrans" cxnId="{FBFFFE5A-1705-4B65-9426-43D7BB1EEBA2}">
      <dgm:prSet/>
      <dgm:spPr/>
      <dgm:t>
        <a:bodyPr/>
        <a:lstStyle/>
        <a:p>
          <a:endParaRPr lang="zh-CN" altLang="en-US"/>
        </a:p>
      </dgm:t>
    </dgm:pt>
    <dgm:pt modelId="{7CB82DE9-D50F-49F3-8201-54F8709703DC}" type="pres">
      <dgm:prSet presAssocID="{26F71172-23CE-4EE0-BEB9-27837B0073EC}" presName="matrix" presStyleCnt="0">
        <dgm:presLayoutVars>
          <dgm:chMax val="1"/>
          <dgm:dir/>
          <dgm:resizeHandles val="exact"/>
        </dgm:presLayoutVars>
      </dgm:prSet>
      <dgm:spPr/>
    </dgm:pt>
    <dgm:pt modelId="{EC0F6166-6BF8-45A4-9046-CFE2108E719A}" type="pres">
      <dgm:prSet presAssocID="{26F71172-23CE-4EE0-BEB9-27837B0073EC}" presName="diamond" presStyleLbl="bgShp" presStyleIdx="0" presStyleCnt="1" custLinFactNeighborX="2669" custLinFactNeighborY="280"/>
      <dgm:spPr/>
    </dgm:pt>
    <dgm:pt modelId="{DB960167-A959-452F-ABFA-DBD63F8DE312}" type="pres">
      <dgm:prSet presAssocID="{26F71172-23CE-4EE0-BEB9-27837B0073E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60D2A99-C7FC-451E-A6FB-F3FE77DB0080}" type="pres">
      <dgm:prSet presAssocID="{26F71172-23CE-4EE0-BEB9-27837B0073E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8B3589D-5448-4B1C-82CE-2B2A6C7BBFCB}" type="pres">
      <dgm:prSet presAssocID="{26F71172-23CE-4EE0-BEB9-27837B0073E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2D7DA8C-B358-47FA-B444-C4992D8CD2B1}" type="pres">
      <dgm:prSet presAssocID="{26F71172-23CE-4EE0-BEB9-27837B0073E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9636B03-44C6-4EC9-81E5-6788D03560C3}" srcId="{26F71172-23CE-4EE0-BEB9-27837B0073EC}" destId="{01868C92-619C-4BBD-858A-4649FBC1810C}" srcOrd="3" destOrd="0" parTransId="{13BADF70-305F-4E8F-9D1D-85D306DDBAC8}" sibTransId="{FF50F8A0-C410-4AD4-8950-F9DFFFA2EFB6}"/>
    <dgm:cxn modelId="{D72A5311-6D9C-47BF-A8D3-800547DE65B6}" srcId="{26F71172-23CE-4EE0-BEB9-27837B0073EC}" destId="{CFF479A1-611E-430B-B2E6-4BB69D492003}" srcOrd="5" destOrd="0" parTransId="{24805E4F-1545-4665-8C66-F9264E0B4515}" sibTransId="{6BF14A50-92FB-49D8-BC7A-FAE60AD48432}"/>
    <dgm:cxn modelId="{36B53927-E05A-4B1F-8B4C-B313909AB303}" type="presOf" srcId="{22F0330A-27E6-47F7-BC82-6D463C1B66B0}" destId="{DB960167-A959-452F-ABFA-DBD63F8DE312}" srcOrd="0" destOrd="0" presId="urn:microsoft.com/office/officeart/2005/8/layout/matrix3"/>
    <dgm:cxn modelId="{F1CD9A47-4030-4B4E-93A9-B50CC40CA6D3}" type="presOf" srcId="{83B00FEF-31CB-4A83-96C9-9190E5532076}" destId="{C8B3589D-5448-4B1C-82CE-2B2A6C7BBFCB}" srcOrd="0" destOrd="0" presId="urn:microsoft.com/office/officeart/2005/8/layout/matrix3"/>
    <dgm:cxn modelId="{17393B4A-A780-40C2-B4B4-62060CF45014}" srcId="{26F71172-23CE-4EE0-BEB9-27837B0073EC}" destId="{22F0330A-27E6-47F7-BC82-6D463C1B66B0}" srcOrd="0" destOrd="0" parTransId="{2BC19DEB-4F7D-4639-A0E0-648539F055BA}" sibTransId="{64274A05-AEAF-443B-ACE3-660C325E93E4}"/>
    <dgm:cxn modelId="{4DC8D76F-544B-4D97-A3AF-B5A8CC9C9EAF}" srcId="{26F71172-23CE-4EE0-BEB9-27837B0073EC}" destId="{3756D881-29E7-48B0-9B50-936DC1A09688}" srcOrd="4" destOrd="0" parTransId="{FCE62DED-8BC6-4D12-BD99-456DFBB6DD0D}" sibTransId="{593990E8-6230-44B8-96D8-A09094DC90BE}"/>
    <dgm:cxn modelId="{FBFFFE5A-1705-4B65-9426-43D7BB1EEBA2}" srcId="{26F71172-23CE-4EE0-BEB9-27837B0073EC}" destId="{2BC0C288-85EE-4A26-B772-449BC13043BC}" srcOrd="1" destOrd="0" parTransId="{C5876BC4-C9F0-4AF6-AE69-20BF3ABECEAB}" sibTransId="{181A1B54-EA14-472C-980C-CCA599580FB8}"/>
    <dgm:cxn modelId="{2CDEEE7E-0860-4429-BA99-23ADF649B9D3}" type="presOf" srcId="{2BC0C288-85EE-4A26-B772-449BC13043BC}" destId="{260D2A99-C7FC-451E-A6FB-F3FE77DB0080}" srcOrd="0" destOrd="0" presId="urn:microsoft.com/office/officeart/2005/8/layout/matrix3"/>
    <dgm:cxn modelId="{D983CC83-B97D-402C-8B10-F95B2E5E3C3E}" srcId="{26F71172-23CE-4EE0-BEB9-27837B0073EC}" destId="{83B00FEF-31CB-4A83-96C9-9190E5532076}" srcOrd="2" destOrd="0" parTransId="{58B4D2F5-14D9-4D1C-84E7-43FF48CA8238}" sibTransId="{E9EC8499-AD4E-418D-91EC-BA2FF6EE7DFC}"/>
    <dgm:cxn modelId="{7DD08E9E-72D4-4C63-9993-95D528AA1724}" type="presOf" srcId="{01868C92-619C-4BBD-858A-4649FBC1810C}" destId="{62D7DA8C-B358-47FA-B444-C4992D8CD2B1}" srcOrd="0" destOrd="0" presId="urn:microsoft.com/office/officeart/2005/8/layout/matrix3"/>
    <dgm:cxn modelId="{9604B4DD-0341-4352-B430-37FD8746352B}" type="presOf" srcId="{26F71172-23CE-4EE0-BEB9-27837B0073EC}" destId="{7CB82DE9-D50F-49F3-8201-54F8709703DC}" srcOrd="0" destOrd="0" presId="urn:microsoft.com/office/officeart/2005/8/layout/matrix3"/>
    <dgm:cxn modelId="{85B55DF8-444C-447A-A1E1-0451D4A9BF83}" srcId="{26F71172-23CE-4EE0-BEB9-27837B0073EC}" destId="{58A624A9-EA9B-4852-8B2C-B1C2BCF59EB7}" srcOrd="6" destOrd="0" parTransId="{0DF93EAE-50D5-4449-95DD-5A5BC907C043}" sibTransId="{E937621C-DC2E-4F83-8BE4-5759C7766D85}"/>
    <dgm:cxn modelId="{DAB7EB86-695C-4EAA-865F-244153AD94DF}" type="presParOf" srcId="{7CB82DE9-D50F-49F3-8201-54F8709703DC}" destId="{EC0F6166-6BF8-45A4-9046-CFE2108E719A}" srcOrd="0" destOrd="0" presId="urn:microsoft.com/office/officeart/2005/8/layout/matrix3"/>
    <dgm:cxn modelId="{731E1BCD-7FCA-4445-9509-ECC543E23A8C}" type="presParOf" srcId="{7CB82DE9-D50F-49F3-8201-54F8709703DC}" destId="{DB960167-A959-452F-ABFA-DBD63F8DE312}" srcOrd="1" destOrd="0" presId="urn:microsoft.com/office/officeart/2005/8/layout/matrix3"/>
    <dgm:cxn modelId="{00D89D6F-8FBD-4B37-B615-55020E28747D}" type="presParOf" srcId="{7CB82DE9-D50F-49F3-8201-54F8709703DC}" destId="{260D2A99-C7FC-451E-A6FB-F3FE77DB0080}" srcOrd="2" destOrd="0" presId="urn:microsoft.com/office/officeart/2005/8/layout/matrix3"/>
    <dgm:cxn modelId="{04427D7D-18CC-4536-9F4F-41FDB372B39C}" type="presParOf" srcId="{7CB82DE9-D50F-49F3-8201-54F8709703DC}" destId="{C8B3589D-5448-4B1C-82CE-2B2A6C7BBFCB}" srcOrd="3" destOrd="0" presId="urn:microsoft.com/office/officeart/2005/8/layout/matrix3"/>
    <dgm:cxn modelId="{045E8475-187D-4503-8A4C-017B3538CCDB}" type="presParOf" srcId="{7CB82DE9-D50F-49F3-8201-54F8709703DC}" destId="{62D7DA8C-B358-47FA-B444-C4992D8CD2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AEE13-511E-45D0-A2C7-84F04029FE24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35365-9976-4C41-A4F9-0925605878E8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B1045-F6F1-4D60-B8FC-D73364623265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智能手表：</a:t>
          </a:r>
          <a:r>
            <a:rPr lang="en-US" sz="1900" b="1" kern="1200"/>
            <a:t>Wear OS</a:t>
          </a:r>
          <a:r>
            <a:rPr lang="zh-CN" sz="1900" b="1" kern="1200"/>
            <a:t>、</a:t>
          </a:r>
          <a:r>
            <a:rPr lang="en-US" sz="1900" b="1" kern="1200"/>
            <a:t>Apple Watch OS</a:t>
          </a:r>
          <a:endParaRPr lang="en-US" sz="1900" kern="1200"/>
        </a:p>
      </dsp:txBody>
      <dsp:txXfrm>
        <a:off x="1085908" y="4413"/>
        <a:ext cx="5711766" cy="940180"/>
      </dsp:txXfrm>
    </dsp:sp>
    <dsp:sp modelId="{297C95CF-505A-48D6-8C5A-329C4F4481C4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0C219-0FA7-45EE-A3DD-891C77C5D93F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F0E3A-E7B1-4ACB-B782-C664EAF8D370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 dirty="0"/>
            <a:t>智能电视：</a:t>
          </a:r>
          <a:r>
            <a:rPr lang="en-US" sz="1900" b="1" kern="1200" dirty="0"/>
            <a:t>Android TV</a:t>
          </a:r>
          <a:r>
            <a:rPr lang="zh-CN" sz="1900" b="1" kern="1200" dirty="0"/>
            <a:t>（</a:t>
          </a:r>
          <a:r>
            <a:rPr lang="zh-CN" sz="1900" kern="1200" dirty="0"/>
            <a:t>索尼、创维、小米、</a:t>
          </a:r>
          <a:r>
            <a:rPr lang="en-US" sz="1900" kern="1200" dirty="0"/>
            <a:t>TCL</a:t>
          </a:r>
          <a:r>
            <a:rPr lang="zh-CN" sz="1900" kern="1200" dirty="0"/>
            <a:t>、海信等</a:t>
          </a:r>
          <a:r>
            <a:rPr lang="zh-CN" sz="1900" b="1" kern="1200" dirty="0"/>
            <a:t>）</a:t>
          </a:r>
          <a:endParaRPr lang="en-US" sz="1900" kern="1200" dirty="0"/>
        </a:p>
      </dsp:txBody>
      <dsp:txXfrm>
        <a:off x="1085908" y="1179639"/>
        <a:ext cx="5711766" cy="940180"/>
      </dsp:txXfrm>
    </dsp:sp>
    <dsp:sp modelId="{AE8EC007-C429-4FD0-AA20-A3DE2AE8092B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66D75-DEBD-45FF-BEB9-BB14C3B60D34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98567-9C92-4BEC-A443-6895081C1264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汽车中控：</a:t>
          </a:r>
          <a:r>
            <a:rPr lang="en-US" sz="1900" b="1" kern="1200"/>
            <a:t>Android </a:t>
          </a:r>
          <a:r>
            <a:rPr lang="zh-CN" sz="1900" b="1" kern="1200"/>
            <a:t>系统、</a:t>
          </a:r>
          <a:r>
            <a:rPr lang="en-US" sz="1900" b="1" kern="1200"/>
            <a:t>QNX</a:t>
          </a:r>
          <a:r>
            <a:rPr lang="zh-CN" sz="1900" b="1" kern="1200"/>
            <a:t>（</a:t>
          </a:r>
          <a:r>
            <a:rPr lang="zh-CN" sz="1900" kern="1200"/>
            <a:t>一种实时操作系统</a:t>
          </a:r>
          <a:r>
            <a:rPr lang="zh-CN" sz="1900" b="1" kern="1200"/>
            <a:t>）</a:t>
          </a:r>
          <a:endParaRPr lang="en-US" sz="1900" kern="1200"/>
        </a:p>
      </dsp:txBody>
      <dsp:txXfrm>
        <a:off x="1085908" y="2354865"/>
        <a:ext cx="5711766" cy="940180"/>
      </dsp:txXfrm>
    </dsp:sp>
    <dsp:sp modelId="{B399E006-85A8-428D-9329-DAE092D574FC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DE0F8-0DD8-4A8F-A6B3-69447A70C0F1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6FD3C-67FF-42D1-A92D-FBFFAFEC46F2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工业控制设备（</a:t>
          </a:r>
          <a:r>
            <a:rPr lang="zh-CN" sz="1900" kern="1200"/>
            <a:t>如工业机器人、自动化生产线等设备</a:t>
          </a:r>
          <a:r>
            <a:rPr lang="zh-CN" sz="1900" b="1" kern="1200"/>
            <a:t>）：</a:t>
          </a:r>
          <a:r>
            <a:rPr lang="en-US" sz="1900" b="1" kern="1200"/>
            <a:t>VxWorks</a:t>
          </a:r>
          <a:r>
            <a:rPr lang="zh-CN" sz="1900" b="1" kern="1200"/>
            <a:t>、</a:t>
          </a:r>
          <a:r>
            <a:rPr lang="en-US" sz="1900" b="1" kern="1200"/>
            <a:t>FreeRTOS</a:t>
          </a:r>
          <a:endParaRPr lang="en-US" sz="1900" kern="1200"/>
        </a:p>
      </dsp:txBody>
      <dsp:txXfrm>
        <a:off x="1085908" y="3530091"/>
        <a:ext cx="5711766" cy="940180"/>
      </dsp:txXfrm>
    </dsp:sp>
    <dsp:sp modelId="{E8182AAC-C00C-44C9-8085-54542BD04825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505BB-C265-4884-9B18-752FE840E2C7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A00AE-AFE4-4A64-B631-5BB5CE389955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1" kern="1200"/>
            <a:t>游戏主机</a:t>
          </a:r>
          <a:r>
            <a:rPr lang="en-US" sz="1900" b="1" kern="1200"/>
            <a:t>……</a:t>
          </a:r>
          <a:endParaRPr lang="en-US" sz="1900" kern="1200"/>
        </a:p>
      </dsp:txBody>
      <dsp:txXfrm>
        <a:off x="1085908" y="4705317"/>
        <a:ext cx="5711766" cy="940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06A5F-2CF8-4F9B-9FC3-29757381812D}">
      <dsp:nvSpPr>
        <dsp:cNvPr id="0" name=""/>
        <dsp:cNvSpPr/>
      </dsp:nvSpPr>
      <dsp:spPr>
        <a:xfrm>
          <a:off x="629955" y="3490214"/>
          <a:ext cx="7937191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3A98E-91A3-4631-AD40-9D498D35DA47}">
      <dsp:nvSpPr>
        <dsp:cNvPr id="0" name=""/>
        <dsp:cNvSpPr/>
      </dsp:nvSpPr>
      <dsp:spPr>
        <a:xfrm>
          <a:off x="622149" y="2308084"/>
          <a:ext cx="7937191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7D186-F757-48B8-835C-DA0EE3C5CB37}">
      <dsp:nvSpPr>
        <dsp:cNvPr id="0" name=""/>
        <dsp:cNvSpPr/>
      </dsp:nvSpPr>
      <dsp:spPr>
        <a:xfrm>
          <a:off x="622149" y="1125955"/>
          <a:ext cx="7937191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6157F-B0CF-4D4A-8D0A-732CBD892CBB}">
      <dsp:nvSpPr>
        <dsp:cNvPr id="0" name=""/>
        <dsp:cNvSpPr/>
      </dsp:nvSpPr>
      <dsp:spPr>
        <a:xfrm>
          <a:off x="4124685" y="117"/>
          <a:ext cx="2995789" cy="112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提需求</a:t>
          </a:r>
        </a:p>
      </dsp:txBody>
      <dsp:txXfrm>
        <a:off x="4124685" y="117"/>
        <a:ext cx="2995789" cy="1125837"/>
      </dsp:txXfrm>
    </dsp:sp>
    <dsp:sp modelId="{B41E3E94-7398-40BF-81FE-A93471C274DE}">
      <dsp:nvSpPr>
        <dsp:cNvPr id="0" name=""/>
        <dsp:cNvSpPr/>
      </dsp:nvSpPr>
      <dsp:spPr>
        <a:xfrm>
          <a:off x="-622149" y="117"/>
          <a:ext cx="4552269" cy="11258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400" kern="1200" dirty="0"/>
            <a:t>应用程序（微信</a:t>
          </a:r>
          <a:r>
            <a:rPr lang="en-US" altLang="zh-CN" sz="2400" kern="1200" dirty="0"/>
            <a:t>/</a:t>
          </a:r>
          <a:r>
            <a:rPr lang="zh-CN" altLang="zh-CN" sz="2400" kern="1200" dirty="0"/>
            <a:t>游戏</a:t>
          </a:r>
          <a:r>
            <a:rPr lang="en-US" altLang="zh-CN" sz="2400" kern="1200" dirty="0"/>
            <a:t>/PPT</a:t>
          </a:r>
          <a:r>
            <a:rPr lang="zh-CN" altLang="zh-CN" sz="2400" kern="1200" dirty="0"/>
            <a:t>）</a:t>
          </a:r>
          <a:endParaRPr lang="zh-CN" altLang="en-US" sz="2400" kern="1200" dirty="0"/>
        </a:p>
      </dsp:txBody>
      <dsp:txXfrm>
        <a:off x="-567180" y="55086"/>
        <a:ext cx="4442331" cy="1070868"/>
      </dsp:txXfrm>
    </dsp:sp>
    <dsp:sp modelId="{B6788DEF-39F2-475D-AE95-569102DCB96C}">
      <dsp:nvSpPr>
        <dsp:cNvPr id="0" name=""/>
        <dsp:cNvSpPr/>
      </dsp:nvSpPr>
      <dsp:spPr>
        <a:xfrm>
          <a:off x="4135554" y="1182247"/>
          <a:ext cx="3801636" cy="112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3200" kern="1200" dirty="0"/>
            <a:t>做协调</a:t>
          </a:r>
          <a:r>
            <a:rPr lang="en-US" altLang="zh-CN" sz="3200" kern="1200" dirty="0"/>
            <a:t>/</a:t>
          </a:r>
          <a:r>
            <a:rPr lang="zh-CN" altLang="zh-CN" sz="3200" kern="1200" dirty="0"/>
            <a:t>分配</a:t>
          </a:r>
          <a:endParaRPr lang="zh-CN" altLang="en-US" sz="3200" kern="1200" dirty="0"/>
        </a:p>
      </dsp:txBody>
      <dsp:txXfrm>
        <a:off x="4135554" y="1182247"/>
        <a:ext cx="3801636" cy="1125837"/>
      </dsp:txXfrm>
    </dsp:sp>
    <dsp:sp modelId="{FDBD8F74-44E0-4236-B940-5CB021DE1675}">
      <dsp:nvSpPr>
        <dsp:cNvPr id="0" name=""/>
        <dsp:cNvSpPr/>
      </dsp:nvSpPr>
      <dsp:spPr>
        <a:xfrm>
          <a:off x="-622149" y="1182247"/>
          <a:ext cx="4552269" cy="11258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400" kern="1200" dirty="0"/>
            <a:t>操作系统（</a:t>
          </a:r>
          <a:r>
            <a:rPr lang="en-US" altLang="zh-CN" sz="2400" kern="1200" dirty="0"/>
            <a:t>OS)</a:t>
          </a:r>
          <a:endParaRPr lang="zh-CN" altLang="en-US" sz="2400" kern="1200" dirty="0"/>
        </a:p>
      </dsp:txBody>
      <dsp:txXfrm>
        <a:off x="-567180" y="1237216"/>
        <a:ext cx="4442331" cy="1070868"/>
      </dsp:txXfrm>
    </dsp:sp>
    <dsp:sp modelId="{EB4FB8E7-7D1A-4461-958E-EC514FD528AC}">
      <dsp:nvSpPr>
        <dsp:cNvPr id="0" name=""/>
        <dsp:cNvSpPr/>
      </dsp:nvSpPr>
      <dsp:spPr>
        <a:xfrm>
          <a:off x="4113784" y="2364376"/>
          <a:ext cx="3033203" cy="1125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提供资源</a:t>
          </a:r>
        </a:p>
      </dsp:txBody>
      <dsp:txXfrm>
        <a:off x="4113784" y="2364376"/>
        <a:ext cx="3033203" cy="1125837"/>
      </dsp:txXfrm>
    </dsp:sp>
    <dsp:sp modelId="{5A30FD05-F86D-4C12-8123-87348A5AFDE2}">
      <dsp:nvSpPr>
        <dsp:cNvPr id="0" name=""/>
        <dsp:cNvSpPr/>
      </dsp:nvSpPr>
      <dsp:spPr>
        <a:xfrm>
          <a:off x="-629955" y="2364376"/>
          <a:ext cx="4583492" cy="112583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400" kern="1200" dirty="0"/>
            <a:t>硬件（</a:t>
          </a:r>
          <a:r>
            <a:rPr lang="en-US" altLang="zh-CN" sz="2400" kern="1200" dirty="0"/>
            <a:t>CPU/</a:t>
          </a:r>
          <a:r>
            <a:rPr lang="zh-CN" altLang="zh-CN" sz="2400" kern="1200" dirty="0"/>
            <a:t>内存</a:t>
          </a:r>
          <a:r>
            <a:rPr lang="en-US" altLang="zh-CN" sz="2400" kern="1200" dirty="0"/>
            <a:t>/</a:t>
          </a:r>
          <a:r>
            <a:rPr lang="zh-CN" altLang="zh-CN" sz="2400" kern="1200" dirty="0"/>
            <a:t>磁盘）</a:t>
          </a:r>
          <a:endParaRPr lang="zh-CN" altLang="en-US" sz="2400" kern="1200" dirty="0"/>
        </a:p>
      </dsp:txBody>
      <dsp:txXfrm>
        <a:off x="-574986" y="2419345"/>
        <a:ext cx="4473554" cy="1070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F6166-6BF8-45A4-9046-CFE2108E719A}">
      <dsp:nvSpPr>
        <dsp:cNvPr id="0" name=""/>
        <dsp:cNvSpPr/>
      </dsp:nvSpPr>
      <dsp:spPr>
        <a:xfrm>
          <a:off x="605734" y="0"/>
          <a:ext cx="4672431" cy="467243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60167-A959-452F-ABFA-DBD63F8DE312}">
      <dsp:nvSpPr>
        <dsp:cNvPr id="0" name=""/>
        <dsp:cNvSpPr/>
      </dsp:nvSpPr>
      <dsp:spPr>
        <a:xfrm>
          <a:off x="924908" y="443880"/>
          <a:ext cx="1822248" cy="1822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IT</a:t>
          </a: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服务器</a:t>
          </a:r>
          <a:r>
            <a:rPr lang="en-US" altLang="zh-CN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系统</a:t>
          </a:r>
          <a:endParaRPr lang="zh-CN" altLang="en-US" sz="2800" kern="1200" dirty="0"/>
        </a:p>
      </dsp:txBody>
      <dsp:txXfrm>
        <a:off x="1013863" y="532835"/>
        <a:ext cx="1644338" cy="1644338"/>
      </dsp:txXfrm>
    </dsp:sp>
    <dsp:sp modelId="{260D2A99-C7FC-451E-A6FB-F3FE77DB0080}">
      <dsp:nvSpPr>
        <dsp:cNvPr id="0" name=""/>
        <dsp:cNvSpPr/>
      </dsp:nvSpPr>
      <dsp:spPr>
        <a:xfrm>
          <a:off x="2887329" y="443880"/>
          <a:ext cx="1822248" cy="1822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嵌入式</a:t>
          </a:r>
          <a:r>
            <a:rPr lang="en-US" altLang="zh-CN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系统 </a:t>
          </a:r>
          <a:endParaRPr lang="zh-CN" altLang="en-US" sz="2800" kern="1200" dirty="0"/>
        </a:p>
      </dsp:txBody>
      <dsp:txXfrm>
        <a:off x="2976284" y="532835"/>
        <a:ext cx="1644338" cy="1644338"/>
      </dsp:txXfrm>
    </dsp:sp>
    <dsp:sp modelId="{C8B3589D-5448-4B1C-82CE-2B2A6C7BBFCB}">
      <dsp:nvSpPr>
        <dsp:cNvPr id="0" name=""/>
        <dsp:cNvSpPr/>
      </dsp:nvSpPr>
      <dsp:spPr>
        <a:xfrm>
          <a:off x="924908" y="2406301"/>
          <a:ext cx="1822248" cy="1822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个人桌面</a:t>
          </a:r>
          <a:r>
            <a:rPr lang="en-US" altLang="zh-CN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endParaRPr lang="en-US" altLang="zh-CN" sz="2800" b="0" i="0" kern="1200" dirty="0">
            <a:solidFill>
              <a:srgbClr val="222222"/>
            </a:solidFill>
            <a:effectLst/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1013863" y="2495256"/>
        <a:ext cx="1644338" cy="1644338"/>
      </dsp:txXfrm>
    </dsp:sp>
    <dsp:sp modelId="{62D7DA8C-B358-47FA-B444-C4992D8CD2B1}">
      <dsp:nvSpPr>
        <dsp:cNvPr id="0" name=""/>
        <dsp:cNvSpPr/>
      </dsp:nvSpPr>
      <dsp:spPr>
        <a:xfrm>
          <a:off x="2887329" y="2406301"/>
          <a:ext cx="1822248" cy="18222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移动端</a:t>
          </a:r>
          <a:r>
            <a:rPr lang="en-US" altLang="zh-CN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Linux</a:t>
          </a:r>
          <a:r>
            <a:rPr lang="zh-CN" altLang="en-US" sz="2800" b="0" i="0" kern="120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rPr>
            <a:t> </a:t>
          </a:r>
          <a:endParaRPr lang="zh-CN" altLang="en-US" sz="2800" kern="1200" dirty="0">
            <a:latin typeface="黑体" panose="02010609060101010101" pitchFamily="49" charset="-122"/>
            <a:ea typeface="黑体" panose="02010609060101010101" pitchFamily="49" charset="-122"/>
          </a:endParaRPr>
        </a:p>
      </dsp:txBody>
      <dsp:txXfrm>
        <a:off x="2976284" y="2495256"/>
        <a:ext cx="1644338" cy="1644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A87E1-FB5F-484E-B4B7-BFA76F3D5633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C642-19C2-48DF-82CE-6CE22BD47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69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63.com/dy/article/J2KTQE1B05561NQW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93%B6%E6%B2%B3%E9%BA%92%E9%BA%9F/2413751?fromModule=lemma_inlin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9B%BD%E9%98%B2%E7%A7%91%E6%8A%80%E5%A4%A7%E5%AD%A6?fromModule=lemma_inlink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8%86%E6%97%B6%E6%93%8D%E4%BD%9C%E7%B3%BB%E7%BB%9F/3067636?fromModule=lemma_inlin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9%80%9A%E7%94%A8%E7%94%B5%E6%B0%94/520575?fromModule=lemma_inlink" TargetMode="External"/><Relationship Id="rId5" Type="http://schemas.openxmlformats.org/officeDocument/2006/relationships/hyperlink" Target="https://baike.baidu.com/item/%E9%BA%BB%E7%9C%81%E7%90%86%E5%B7%A5%E5%AD%A6%E9%99%A2/117999?fromModule=lemma_inlink" TargetMode="External"/><Relationship Id="rId4" Type="http://schemas.openxmlformats.org/officeDocument/2006/relationships/hyperlink" Target="https://baike.baidu.com/item/%E8%B4%9D%E5%B0%94%E5%AE%9E%E9%AA%8C%E5%AE%A4/686816?fromModule=lemma_inlink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roup.org/openbrand/registe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2301981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liyun.com/article/162719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okan.baidu.com/v?pd=wisenatural&amp;vid=1201035015747376938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39495-E0F0-4235-92D6-373A9879DB0B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zh-CN" altLang="en-US" dirty="0">
                <a:hlinkClick r:id="rId3"/>
              </a:rPr>
              <a:t>中国桌面操作系统行业发展现状调查、竞争格局及投资策略研究报告</a:t>
            </a:r>
            <a:r>
              <a:rPr lang="en-US" altLang="zh-CN" dirty="0">
                <a:hlinkClick r:id="rId3"/>
              </a:rPr>
              <a:t>|</a:t>
            </a:r>
            <a:r>
              <a:rPr lang="zh-CN" altLang="en-US" dirty="0">
                <a:hlinkClick r:id="rId3"/>
              </a:rPr>
              <a:t>插件功能</a:t>
            </a:r>
            <a:r>
              <a:rPr lang="en-US" altLang="zh-CN" dirty="0">
                <a:hlinkClick r:id="rId3"/>
              </a:rPr>
              <a:t>|</a:t>
            </a:r>
            <a:r>
              <a:rPr lang="en-US" altLang="zh-CN" dirty="0" err="1">
                <a:hlinkClick r:id="rId3"/>
              </a:rPr>
              <a:t>linux</a:t>
            </a:r>
            <a:r>
              <a:rPr lang="en-US" altLang="zh-CN" dirty="0">
                <a:hlinkClick r:id="rId3"/>
              </a:rPr>
              <a:t>|</a:t>
            </a:r>
            <a:r>
              <a:rPr lang="zh-CN" altLang="en-US" dirty="0">
                <a:hlinkClick r:id="rId3"/>
              </a:rPr>
              <a:t>个人计算机</a:t>
            </a:r>
            <a:r>
              <a:rPr lang="en-US" altLang="zh-CN" dirty="0">
                <a:hlinkClick r:id="rId3"/>
              </a:rPr>
              <a:t>|windows_</a:t>
            </a:r>
            <a:r>
              <a:rPr lang="zh-CN" altLang="en-US" dirty="0">
                <a:hlinkClick r:id="rId3"/>
              </a:rPr>
              <a:t>网易订阅 </a:t>
            </a:r>
            <a:r>
              <a:rPr lang="en-US" altLang="zh-CN" dirty="0">
                <a:hlinkClick r:id="rId3"/>
              </a:rPr>
              <a:t>(163.com)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银河麒麟操作系统（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Kylin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Operating System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）是天津麒麟信息技术有限公司旗下的国产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操作系统，源自国防科大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麒麟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银河麒麟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操作系统，支持主流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X86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架构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CPU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以及国产飞腾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CPU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平台。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2010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日，两大国产操作系统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民用的“中标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Linux”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操作系统和解放军研制的“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银河麒麟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”操作系统，在上海正式宣布合并，双方今后将共同以“中标麒麟”的新品牌统一出现在市场上，并将开发军民两用的操作系统。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两大操作系统的开发方中标软件有限公司和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国防科技大学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同日缔结了战略合作协议。双方今后将共同开发操作系统，共同成立操作系统研发中心，共同开拓市场，并将在“中标麒麟”的统一品牌下发布统一的操作系统产品。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73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日，由赛迪顾问编写的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中国服务器操作系统市场研究报告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正式发布。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2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06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Catalina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是太平洋中靠近洛杉矶的一个小岛。因为其风景秀丽而著名。最近曾被评为全美最漂亮的小岛。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solidFill>
                  <a:srgbClr val="0000FF"/>
                </a:solidFill>
              </a:rPr>
              <a:t>Sequoia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红杉</a:t>
            </a:r>
            <a:endParaRPr lang="zh-CN" altLang="en-US" dirty="0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5B07C8-E6BD-4048-9AEA-F5A95CB7383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multics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是一个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分时操作系统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，该系统开始作为一个合资项目，是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1964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年由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4"/>
              </a:rPr>
              <a:t>贝尔实验室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5"/>
              </a:rPr>
              <a:t>麻省理工学院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及美国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6"/>
              </a:rPr>
              <a:t>通用电气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公司所共同参与研发的，其目的是为了开发出一套安装在大型主机上多人多工的操作系统。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多使用者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(multi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－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user)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、多任务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(multi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－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processor)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、多层次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(multi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－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level) 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zh-CN" altLang="zh-CN" sz="1800" kern="0" dirty="0">
                <a:solidFill>
                  <a:srgbClr val="333333"/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altLang="zh-CN" sz="1800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MULTICS</a:t>
            </a:r>
            <a:r>
              <a:rPr lang="en-US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zh-CN" sz="1800" kern="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操作系统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The Register of UNIX® Certified Products (opengroup.org)</a:t>
            </a:r>
            <a:endParaRPr lang="en-US" altLang="zh-CN" dirty="0"/>
          </a:p>
          <a:p>
            <a:r>
              <a:rPr lang="zh-CN" altLang="en-US" dirty="0"/>
              <a:t>现在所谓的 </a:t>
            </a:r>
            <a:r>
              <a:rPr lang="en-US" altLang="zh-CN" dirty="0"/>
              <a:t>UNIX </a:t>
            </a:r>
            <a:r>
              <a:rPr lang="zh-CN" altLang="en-US" dirty="0"/>
              <a:t>大多只是取得了 </a:t>
            </a:r>
            <a:r>
              <a:rPr lang="en-US" altLang="zh-CN" dirty="0"/>
              <a:t>UNIX </a:t>
            </a:r>
            <a:r>
              <a:rPr lang="zh-CN" altLang="en-US" dirty="0"/>
              <a:t>商标的授权。</a:t>
            </a:r>
            <a:r>
              <a:rPr lang="en-US" altLang="zh-CN" dirty="0"/>
              <a:t>UNIX </a:t>
            </a:r>
            <a:r>
              <a:rPr lang="zh-CN" altLang="en-US" dirty="0"/>
              <a:t>商标现在归 </a:t>
            </a:r>
            <a:r>
              <a:rPr lang="en-US" altLang="zh-CN" dirty="0"/>
              <a:t>The Open Group </a:t>
            </a:r>
            <a:r>
              <a:rPr lang="zh-CN" altLang="en-US" dirty="0"/>
              <a:t>持有，只要符合 </a:t>
            </a:r>
            <a:r>
              <a:rPr lang="en-US" altLang="zh-CN" dirty="0"/>
              <a:t>Single UNIX Specification </a:t>
            </a:r>
            <a:r>
              <a:rPr lang="zh-CN" altLang="en-US" dirty="0"/>
              <a:t>并且花钱给他们做认证就能说自己是 </a:t>
            </a:r>
            <a:r>
              <a:rPr lang="en-US" altLang="zh-CN" dirty="0"/>
              <a:t>UNIX</a:t>
            </a:r>
            <a:r>
              <a:rPr lang="zh-CN" altLang="en-US" dirty="0"/>
              <a:t>。那个规范的话实际上大多数 </a:t>
            </a:r>
            <a:r>
              <a:rPr lang="en-US" altLang="zh-CN" dirty="0"/>
              <a:t>Linux </a:t>
            </a:r>
            <a:r>
              <a:rPr lang="zh-CN" altLang="en-US" dirty="0"/>
              <a:t>或 </a:t>
            </a:r>
            <a:r>
              <a:rPr lang="en-US" altLang="zh-CN" dirty="0"/>
              <a:t>BSD </a:t>
            </a:r>
            <a:r>
              <a:rPr lang="zh-CN" altLang="en-US" dirty="0"/>
              <a:t>的发行版都是符合的，只是没交钱做认证。基本上也就商业公司们为了宣传会去做。</a:t>
            </a:r>
          </a:p>
          <a:p>
            <a:br>
              <a:rPr lang="zh-CN" altLang="en-US" dirty="0"/>
            </a:br>
            <a:r>
              <a:rPr lang="zh-CN" altLang="en-US" dirty="0"/>
              <a:t>作者：匿名用户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https://www.zhihu.com/question/447087291/answer/1757159764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8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2023 </a:t>
            </a:r>
            <a:r>
              <a:rPr lang="zh-CN" altLang="en-US" dirty="0">
                <a:hlinkClick r:id="rId3"/>
              </a:rPr>
              <a:t>年的十款最佳 </a:t>
            </a:r>
            <a:r>
              <a:rPr lang="en-US" altLang="zh-CN" dirty="0">
                <a:hlinkClick r:id="rId3"/>
              </a:rPr>
              <a:t>Linux </a:t>
            </a:r>
            <a:r>
              <a:rPr lang="zh-CN" altLang="en-US" dirty="0">
                <a:hlinkClick r:id="rId3"/>
              </a:rPr>
              <a:t>发行版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腾讯云开发者社区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腾讯云 </a:t>
            </a:r>
            <a:r>
              <a:rPr lang="en-US" altLang="zh-CN" dirty="0">
                <a:hlinkClick r:id="rId3"/>
              </a:rPr>
              <a:t>(tencent.com)</a:t>
            </a:r>
            <a:endParaRPr lang="en-US" altLang="zh-CN" dirty="0"/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内核为中心，再集成搭配各种各样的系统管理软件或应用工具软件（如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库、系统管理工具、网络工具、办公软件、多媒体软件、绘图软件等）组成一套完整的操作系统，如此的组合便称为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发行版。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80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全球</a:t>
            </a:r>
            <a:r>
              <a:rPr lang="en-US" altLang="zh-CN" dirty="0">
                <a:hlinkClick r:id="rId3"/>
              </a:rPr>
              <a:t>500</a:t>
            </a:r>
            <a:r>
              <a:rPr lang="zh-CN" altLang="en-US" dirty="0">
                <a:hlinkClick r:id="rId3"/>
              </a:rPr>
              <a:t>台最强大的超级计算机均运行</a:t>
            </a:r>
            <a:r>
              <a:rPr lang="en-US" altLang="zh-CN" dirty="0">
                <a:hlinkClick r:id="rId3"/>
              </a:rPr>
              <a:t>Linux</a:t>
            </a:r>
            <a:r>
              <a:rPr lang="zh-CN" altLang="en-US" dirty="0">
                <a:hlinkClick r:id="rId3"/>
              </a:rPr>
              <a:t>：超级计算领域的无冕之王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阿里云开发者社区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512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/>
              <a:t>目前应用在手机上的操作系统主要有</a:t>
            </a:r>
            <a:r>
              <a:rPr lang="en-US" altLang="zh-CN" dirty="0"/>
              <a:t>Android</a:t>
            </a:r>
            <a:r>
              <a:rPr lang="zh-CN" altLang="en-US" dirty="0"/>
              <a:t>（谷歌）、</a:t>
            </a:r>
            <a:r>
              <a:rPr lang="en-US" altLang="zh-CN" dirty="0"/>
              <a:t>iOS</a:t>
            </a:r>
            <a:r>
              <a:rPr lang="zh-CN" altLang="en-US" dirty="0"/>
              <a:t>（苹果）、</a:t>
            </a:r>
            <a:r>
              <a:rPr lang="en-US" altLang="zh-CN" dirty="0"/>
              <a:t>windows phone</a:t>
            </a:r>
            <a:r>
              <a:rPr lang="zh-CN" altLang="en-US" dirty="0"/>
              <a:t>（微软）、</a:t>
            </a:r>
            <a:r>
              <a:rPr lang="en-US" altLang="zh-CN" dirty="0"/>
              <a:t>Symbian</a:t>
            </a:r>
            <a:r>
              <a:rPr lang="zh-CN" altLang="en-US" dirty="0"/>
              <a:t>（诺基亚）、</a:t>
            </a:r>
            <a:r>
              <a:rPr lang="en-US" altLang="zh-CN" dirty="0"/>
              <a:t>BlackBerry OS</a:t>
            </a:r>
            <a:r>
              <a:rPr lang="zh-CN" altLang="en-US" dirty="0"/>
              <a:t>（黑莓）、</a:t>
            </a:r>
            <a:r>
              <a:rPr lang="en-US" altLang="zh-CN" dirty="0"/>
              <a:t>web </a:t>
            </a:r>
            <a:r>
              <a:rPr lang="en-US" altLang="zh-CN" dirty="0" err="1"/>
              <a:t>os</a:t>
            </a:r>
            <a:r>
              <a:rPr lang="zh-CN" altLang="en-US" dirty="0"/>
              <a:t>、</a:t>
            </a:r>
            <a:r>
              <a:rPr lang="en-US" altLang="zh-CN" dirty="0"/>
              <a:t>windows mobile</a:t>
            </a:r>
            <a:r>
              <a:rPr lang="zh-CN" altLang="en-US" dirty="0"/>
              <a:t>（微软）、</a:t>
            </a:r>
            <a:r>
              <a:rPr lang="en-US" altLang="zh-CN" dirty="0"/>
              <a:t>Harmony</a:t>
            </a:r>
            <a:r>
              <a:rPr lang="zh-CN" altLang="en-US" dirty="0"/>
              <a:t>（鸿蒙）等。</a:t>
            </a:r>
          </a:p>
        </p:txBody>
      </p:sp>
      <p:sp>
        <p:nvSpPr>
          <p:cNvPr id="145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868C7-FCAD-4F91-AD41-0813FB64275F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hlinkClick r:id="rId3"/>
              </a:rPr>
              <a:t>从“数据门”事件看国产操作系统的机会与挑战 </a:t>
            </a:r>
            <a:r>
              <a:rPr lang="en-US" altLang="zh-CN" sz="1200" dirty="0">
                <a:hlinkClick r:id="rId3"/>
              </a:rPr>
              <a:t>(baidu.com)</a:t>
            </a:r>
            <a:endParaRPr lang="en-US" altLang="zh-CN" sz="1200" dirty="0"/>
          </a:p>
          <a:p>
            <a:endParaRPr lang="en-US" altLang="zh-CN" dirty="0"/>
          </a:p>
          <a:p>
            <a:r>
              <a:rPr lang="zh-CN" altLang="en-US" dirty="0"/>
              <a:t>随着高端芯片和工业设计软件被断供，俄罗斯的高端制造业却面临着瓶颈，这次俄乌危机中工业软件中</a:t>
            </a:r>
            <a:r>
              <a:rPr lang="en-US" altLang="zh-CN" dirty="0"/>
              <a:t>CAD</a:t>
            </a:r>
            <a:r>
              <a:rPr lang="zh-CN" altLang="en-US" dirty="0"/>
              <a:t>领域的四大巨头：美国</a:t>
            </a:r>
            <a:r>
              <a:rPr lang="en-US" altLang="zh-CN" dirty="0"/>
              <a:t>PTC</a:t>
            </a:r>
            <a:r>
              <a:rPr lang="zh-CN" altLang="en-US" dirty="0"/>
              <a:t>、美国欧特克、德国西门子、法国达索，除了法国达索其他三家和俄罗斯划清了界限，停止给俄罗斯提供业务支持。</a:t>
            </a:r>
          </a:p>
          <a:p>
            <a:endParaRPr lang="zh-CN" altLang="en-US" dirty="0"/>
          </a:p>
          <a:p>
            <a:r>
              <a:rPr lang="zh-CN" altLang="en-US" dirty="0"/>
              <a:t>世界上每一件工业品，几乎都是工业软件参与设计制造的结晶。所以没有工业软件，智能制造就是空想，因此工业软件是未来战略性新兴产业的基础。</a:t>
            </a:r>
          </a:p>
          <a:p>
            <a:r>
              <a:rPr lang="zh-CN" altLang="en-US" dirty="0"/>
              <a:t>工业软件其实是几类软件的合称，细分来说的话，按照功能可以分为三类，分别是计算机辅助设计</a:t>
            </a:r>
            <a:r>
              <a:rPr lang="en-US" altLang="zh-CN" dirty="0"/>
              <a:t>CAD</a:t>
            </a:r>
            <a:r>
              <a:rPr lang="zh-CN" altLang="en-US" dirty="0"/>
              <a:t>、计算机辅助工程</a:t>
            </a:r>
            <a:r>
              <a:rPr lang="en-US" altLang="zh-CN" dirty="0"/>
              <a:t>CAE</a:t>
            </a:r>
            <a:r>
              <a:rPr lang="zh-CN" altLang="en-US" dirty="0"/>
              <a:t>和计算机辅助制造</a:t>
            </a:r>
            <a:r>
              <a:rPr lang="en-US" altLang="zh-CN" dirty="0"/>
              <a:t>CAM</a:t>
            </a:r>
            <a:r>
              <a:rPr lang="zh-CN" altLang="en-US" dirty="0"/>
              <a:t>。目前差不多所有的工业领域，都需要用到这</a:t>
            </a:r>
            <a:r>
              <a:rPr lang="en-US" altLang="zh-CN" dirty="0"/>
              <a:t>3</a:t>
            </a:r>
            <a:r>
              <a:rPr lang="zh-CN" altLang="en-US" dirty="0"/>
              <a:t>大种软件，不管是设计汽车，还是设计飞机，甚至设计火箭，以及设计芯片等等，都离不开它们。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2C642-19C2-48DF-82CE-6CE22BD477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54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49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1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05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7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584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15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07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28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5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63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6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749796-C013-40D2-8211-6B335618A334}" type="datetimeFigureOut">
              <a:rPr lang="zh-CN" altLang="en-US" smtClean="0"/>
              <a:t>2025/9/14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C6C0EA-DC51-494B-A6A5-F92765C51B2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7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aike.baidu.com/item/Hackintosh/1133449?fromModule=lemma_in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Debia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9%80%9A%E7%94%A8%E7%94%B5%E6%B0%94/520575?fromModule=lemma_inlink" TargetMode="External"/><Relationship Id="rId3" Type="http://schemas.microsoft.com/office/2018/10/relationships/comments" Target="../comments/modernComment_248_0.xml"/><Relationship Id="rId7" Type="http://schemas.openxmlformats.org/officeDocument/2006/relationships/hyperlink" Target="https://baike.baidu.com/item/%E9%BA%BB%E7%9C%81%E7%90%86%E5%B7%A5%E5%AD%A6%E9%99%A2/117999?fromModule=lemma_in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B4%9D%E5%B0%94%E5%AE%9E%E9%AA%8C%E5%AE%A4/686816?fromModule=lemma_inlink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://zh.wikipedia.org/wiki/Solari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FreeBSD" TargetMode="External"/><Relationship Id="rId3" Type="http://schemas.openxmlformats.org/officeDocument/2006/relationships/hyperlink" Target="http://zh.wikipedia.org/wiki/AIX" TargetMode="External"/><Relationship Id="rId7" Type="http://schemas.openxmlformats.org/officeDocument/2006/relationships/hyperlink" Target="http://zh.wikipedia.org/wiki/BSD" TargetMode="External"/><Relationship Id="rId2" Type="http://schemas.openxmlformats.org/officeDocument/2006/relationships/hyperlink" Target="http://zh.wikipedia.org/wiki/HP-U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h.wikipedia.org/wiki/SunOS" TargetMode="External"/><Relationship Id="rId5" Type="http://schemas.openxmlformats.org/officeDocument/2006/relationships/hyperlink" Target="http://zh.wikipedia.org/w/index.php?title=Open_Solaris&amp;action=edit&amp;redlink=1" TargetMode="External"/><Relationship Id="rId10" Type="http://schemas.openxmlformats.org/officeDocument/2006/relationships/hyperlink" Target="http://zh.wikipedia.org/wiki/OpenBSD" TargetMode="External"/><Relationship Id="rId4" Type="http://schemas.openxmlformats.org/officeDocument/2006/relationships/hyperlink" Target="http://zh.wikipedia.org/wiki/Solaris" TargetMode="External"/><Relationship Id="rId9" Type="http://schemas.openxmlformats.org/officeDocument/2006/relationships/hyperlink" Target="http://zh.wikipedia.org/wiki/NetBS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liyun.com/article/162719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1634.htm" TargetMode="External"/><Relationship Id="rId3" Type="http://schemas.openxmlformats.org/officeDocument/2006/relationships/hyperlink" Target="http://baike.baidu.com/view/158983.htm" TargetMode="External"/><Relationship Id="rId7" Type="http://schemas.openxmlformats.org/officeDocument/2006/relationships/hyperlink" Target="http://baike.baidu.com/view/105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view/880.htm" TargetMode="External"/><Relationship Id="rId5" Type="http://schemas.openxmlformats.org/officeDocument/2006/relationships/hyperlink" Target="http://baike.baidu.com/view/710887.htm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baike.baidu.com/view/1331.htm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ike.baidu.com/item/Linux/27050?fromModule=lemma_inlin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993C3-1F35-76CB-47A0-586DD9E8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446" y="1685107"/>
            <a:ext cx="6257108" cy="2207623"/>
          </a:xfrm>
        </p:spPr>
        <p:txBody>
          <a:bodyPr>
            <a:normAutofit/>
          </a:bodyPr>
          <a:lstStyle/>
          <a:p>
            <a:r>
              <a:rPr lang="zh-CN" altLang="en-US" sz="1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53A01C-DAF8-7D08-D576-6248C21EF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120" y="4286478"/>
            <a:ext cx="684053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6000" dirty="0">
                <a:latin typeface="Calibri" pitchFamily="34" charset="0"/>
              </a:rPr>
              <a:t>Operating System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CB4C17-5509-B8BF-E279-A13236C6E524}"/>
              </a:ext>
            </a:extLst>
          </p:cNvPr>
          <p:cNvSpPr txBox="1"/>
          <p:nvPr/>
        </p:nvSpPr>
        <p:spPr>
          <a:xfrm>
            <a:off x="8902392" y="5542157"/>
            <a:ext cx="3010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张丽晓    </a:t>
            </a:r>
            <a:r>
              <a:rPr lang="en-US" altLang="zh-CN" sz="2000" dirty="0"/>
              <a:t>12-418</a:t>
            </a:r>
          </a:p>
          <a:p>
            <a:r>
              <a:rPr lang="en-US" altLang="zh-CN" sz="2000" dirty="0"/>
              <a:t>lxzhang@sandau.edu.cn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239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F88A4-1703-78F0-8C13-08353941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45" y="1907167"/>
            <a:ext cx="10058400" cy="3389662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60000"/>
              </a:lnSpc>
            </a:pP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macOS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（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1984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年 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- 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）是基于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XNU</a:t>
            </a:r>
            <a:r>
              <a:rPr lang="zh-CN" altLang="en-US" sz="28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混合内核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的图形化操作系统，一般情况下在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Helvetica Neue"/>
              </a:rPr>
              <a:t>普通</a:t>
            </a:r>
            <a:r>
              <a:rPr lang="en-US" altLang="zh-CN" sz="2800" b="0" i="0" u="none" strike="noStrike" dirty="0">
                <a:solidFill>
                  <a:srgbClr val="0000FF"/>
                </a:solidFill>
                <a:effectLst/>
                <a:latin typeface="Helvetica Neue"/>
              </a:rPr>
              <a:t>PC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Helvetica Neue"/>
              </a:rPr>
              <a:t>上无法安装的操作系统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。网上也有在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PC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上运行的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macOS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（</a:t>
            </a:r>
            <a:r>
              <a:rPr lang="en-US" altLang="zh-CN" sz="2800" b="0" i="0" u="none" strike="noStrike" dirty="0" err="1">
                <a:solidFill>
                  <a:schemeClr val="tx1"/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Hackintosh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）。</a:t>
            </a:r>
          </a:p>
          <a:p>
            <a:pPr algn="l">
              <a:lnSpc>
                <a:spcPct val="160000"/>
              </a:lnSpc>
            </a:pP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另外，疯狂肆虐的</a:t>
            </a:r>
            <a:r>
              <a:rPr lang="zh-CN" altLang="en-US" sz="28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电脑病毒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几乎都是针对</a:t>
            </a:r>
            <a:r>
              <a:rPr lang="en-US" altLang="zh-CN" sz="2800" b="0" i="0" u="none" strike="noStrike" dirty="0">
                <a:solidFill>
                  <a:schemeClr val="tx1"/>
                </a:solidFill>
                <a:effectLst/>
                <a:latin typeface="Helvetica Neue"/>
              </a:rPr>
              <a:t>Windows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的，由于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macOS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的架构与</a:t>
            </a:r>
            <a:r>
              <a:rPr lang="en-US" altLang="zh-CN" sz="2800" b="0" i="0" dirty="0">
                <a:solidFill>
                  <a:schemeClr val="tx1"/>
                </a:solidFill>
                <a:effectLst/>
                <a:latin typeface="Helvetica Neue"/>
              </a:rPr>
              <a:t>Windows</a:t>
            </a:r>
            <a:r>
              <a:rPr lang="zh-CN" altLang="en-US" sz="2800" b="0" i="0" dirty="0">
                <a:solidFill>
                  <a:schemeClr val="tx1"/>
                </a:solidFill>
                <a:effectLst/>
                <a:latin typeface="Helvetica Neue"/>
              </a:rPr>
              <a:t>不同，所以很少受到电脑病毒的袭击。</a:t>
            </a:r>
          </a:p>
          <a:p>
            <a:pPr>
              <a:lnSpc>
                <a:spcPct val="160000"/>
              </a:lnSpc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5BBBA34-12F2-4E9B-FD96-B41B50451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2001" y="857012"/>
            <a:ext cx="2910470" cy="7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苹果公司</a:t>
            </a:r>
            <a:endParaRPr lang="en-US" altLang="zh-CN" b="1" dirty="0">
              <a:solidFill>
                <a:srgbClr val="00206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6B2C62-C044-D6A2-3AE6-839ED3EDC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t="29593" r="4253" b="33658"/>
          <a:stretch/>
        </p:blipFill>
        <p:spPr bwMode="auto">
          <a:xfrm>
            <a:off x="5016554" y="735183"/>
            <a:ext cx="2910469" cy="8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7F2E95A2-E12F-0576-B731-0A890329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92" y="28915"/>
            <a:ext cx="1656194" cy="165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680875-6981-A9D4-6D83-000C97626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24" y="170085"/>
            <a:ext cx="1637642" cy="163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4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854" y="1363663"/>
            <a:ext cx="11108292" cy="48364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200" b="1" dirty="0">
                <a:solidFill>
                  <a:srgbClr val="002060"/>
                </a:solidFill>
              </a:rPr>
              <a:t>	</a:t>
            </a:r>
            <a:r>
              <a:rPr lang="en-US" altLang="zh-CN" sz="2200" dirty="0">
                <a:solidFill>
                  <a:srgbClr val="002060"/>
                </a:solidFill>
                <a:hlinkClick r:id="rId3" action="ppaction://hlinkfile" tooltip="Debi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200" dirty="0">
                <a:solidFill>
                  <a:srgbClr val="0000FF"/>
                </a:solidFill>
              </a:rPr>
              <a:t>Mac OS X</a:t>
            </a:r>
            <a:r>
              <a:rPr lang="zh-CN" altLang="en-US" sz="2200" dirty="0">
                <a:solidFill>
                  <a:srgbClr val="0000FF"/>
                </a:solidFill>
              </a:rPr>
              <a:t>： </a:t>
            </a:r>
            <a:r>
              <a:rPr lang="zh-CN" altLang="en-US" sz="2200" dirty="0"/>
              <a:t>▪ </a:t>
            </a:r>
            <a:r>
              <a:rPr lang="en-US" altLang="zh-CN" sz="2200" dirty="0"/>
              <a:t>Cheetah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猎豹</a:t>
            </a:r>
            <a:r>
              <a:rPr lang="en-US" altLang="zh-CN" sz="2200" dirty="0"/>
              <a:t>) ▪ Puma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美洲豹</a:t>
            </a:r>
            <a:r>
              <a:rPr lang="en-US" altLang="zh-CN" sz="2200" dirty="0"/>
              <a:t>) ▪ Jaguar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美洲虎</a:t>
            </a:r>
            <a:r>
              <a:rPr lang="en-US" altLang="zh-CN" sz="2200" dirty="0"/>
              <a:t>) ▪ Panther (</a:t>
            </a:r>
            <a:r>
              <a:rPr lang="zh-CN" altLang="en-US" sz="2200" dirty="0"/>
              <a:t>黑豹</a:t>
            </a:r>
            <a:r>
              <a:rPr lang="en-US" altLang="zh-CN" sz="2200" dirty="0"/>
              <a:t>) ▪ Tiger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虎</a:t>
            </a:r>
            <a:r>
              <a:rPr lang="en-US" altLang="zh-CN" sz="2200" dirty="0"/>
              <a:t>) </a:t>
            </a:r>
            <a:r>
              <a:rPr lang="zh-CN" altLang="en-US" sz="2200" dirty="0"/>
              <a:t>▪</a:t>
            </a:r>
            <a:r>
              <a:rPr lang="en-US" altLang="zh-CN" sz="2200" dirty="0"/>
              <a:t>Leopard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豹</a:t>
            </a:r>
            <a:r>
              <a:rPr lang="en-US" altLang="zh-CN" sz="2200" dirty="0"/>
              <a:t>) ▪ Snow Leopard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雪豹</a:t>
            </a:r>
            <a:r>
              <a:rPr lang="en-US" altLang="zh-CN" sz="2200" dirty="0"/>
              <a:t>) ▪ Lion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狮</a:t>
            </a:r>
            <a:r>
              <a:rPr lang="en-US" altLang="zh-CN" sz="2200" dirty="0"/>
              <a:t>) ▪ Mountain Lion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美洲狮</a:t>
            </a:r>
            <a:r>
              <a:rPr lang="en-US" altLang="zh-CN" sz="2200" dirty="0"/>
              <a:t>)      ▪ Mavericks</a:t>
            </a:r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巨浪</a:t>
            </a:r>
            <a:r>
              <a:rPr lang="en-US" altLang="zh-CN" sz="2200" dirty="0"/>
              <a:t>) ▪ Yosemite (</a:t>
            </a:r>
            <a:r>
              <a:rPr lang="zh-CN" altLang="en-US" sz="2200" dirty="0"/>
              <a:t>优胜美地国家公园</a:t>
            </a:r>
            <a:r>
              <a:rPr lang="en-US" altLang="zh-CN" sz="2200" dirty="0"/>
              <a:t>)</a:t>
            </a:r>
            <a:r>
              <a:rPr lang="zh-CN" altLang="en-US" sz="2200" dirty="0"/>
              <a:t> </a:t>
            </a:r>
            <a:r>
              <a:rPr lang="en-US" altLang="zh-CN" sz="2200" dirty="0"/>
              <a:t>▪ El Capitan(</a:t>
            </a:r>
            <a:r>
              <a:rPr lang="zh-CN" altLang="en-US" sz="2200" dirty="0"/>
              <a:t>优胜美地国家公园</a:t>
            </a:r>
            <a:r>
              <a:rPr lang="en-US" altLang="zh-CN" sz="2200" dirty="0"/>
              <a:t>de</a:t>
            </a:r>
            <a:r>
              <a:rPr lang="zh-CN" altLang="en-US" sz="2200" dirty="0"/>
              <a:t>知名景观酋长石</a:t>
            </a:r>
            <a:r>
              <a:rPr lang="en-US" altLang="zh-CN" sz="2200" dirty="0"/>
              <a:t>)</a:t>
            </a:r>
            <a:r>
              <a:rPr lang="zh-CN" altLang="en-US" sz="2200" dirty="0"/>
              <a:t> </a:t>
            </a:r>
            <a:r>
              <a:rPr lang="en-US" altLang="zh-CN" sz="2200" dirty="0"/>
              <a:t>▪  Eagle Peak</a:t>
            </a:r>
            <a:r>
              <a:rPr lang="zh-CN" altLang="en-US" sz="2200" dirty="0"/>
              <a:t>（鹰峰）</a:t>
            </a:r>
            <a:endParaRPr lang="en-US" altLang="zh-CN" sz="2200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200" dirty="0"/>
              <a:t> 2016</a:t>
            </a:r>
            <a:r>
              <a:rPr lang="zh-CN" altLang="en-US" sz="2200" dirty="0"/>
              <a:t>年</a:t>
            </a:r>
            <a:r>
              <a:rPr lang="en-US" altLang="zh-CN" sz="2200" b="1" dirty="0"/>
              <a:t>OS X</a:t>
            </a:r>
            <a:r>
              <a:rPr lang="zh-CN" altLang="en-US" sz="2200" b="1" dirty="0"/>
              <a:t>正式更名</a:t>
            </a:r>
            <a:r>
              <a:rPr lang="en-US" altLang="zh-CN" sz="2200" b="1" dirty="0" err="1"/>
              <a:t>macOS</a:t>
            </a:r>
            <a:r>
              <a:rPr lang="zh-CN" altLang="en-US" sz="2200" b="1" dirty="0"/>
              <a:t>：</a:t>
            </a:r>
            <a:r>
              <a:rPr lang="en-US" altLang="zh-CN" sz="2200" dirty="0"/>
              <a:t>macOS Sierra (</a:t>
            </a:r>
            <a:r>
              <a:rPr lang="zh-CN" altLang="en-US" sz="2200" dirty="0"/>
              <a:t>风景名胜</a:t>
            </a:r>
            <a:r>
              <a:rPr lang="en-US" altLang="zh-CN" sz="2200" dirty="0"/>
              <a:t>) ▪ macOS High Sierra(Sierra</a:t>
            </a:r>
            <a:r>
              <a:rPr lang="zh-CN" altLang="en-US" sz="2200" dirty="0"/>
              <a:t>景区中最高的山</a:t>
            </a:r>
            <a:r>
              <a:rPr lang="en-US" altLang="zh-CN" sz="2200" dirty="0"/>
              <a:t>)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pt-BR" altLang="zh-CN" sz="2200" i="1" dirty="0"/>
              <a:t>2018</a:t>
            </a:r>
            <a:r>
              <a:rPr lang="zh-CN" altLang="pt-BR" sz="2200" i="1" dirty="0"/>
              <a:t>年</a:t>
            </a:r>
            <a:r>
              <a:rPr lang="pt-BR" altLang="zh-CN" sz="2200" i="1" dirty="0"/>
              <a:t>6</a:t>
            </a:r>
            <a:r>
              <a:rPr lang="zh-CN" altLang="pt-BR" sz="2200" i="1" dirty="0"/>
              <a:t>月，苹果推送</a:t>
            </a:r>
            <a:r>
              <a:rPr lang="pt-BR" altLang="zh-CN" sz="2200" i="1" dirty="0"/>
              <a:t>macOS Mojave(</a:t>
            </a:r>
            <a:r>
              <a:rPr lang="zh-CN" altLang="en-US" sz="2200" dirty="0"/>
              <a:t>莫哈韦</a:t>
            </a:r>
            <a:r>
              <a:rPr lang="en-US" altLang="zh-CN" sz="2200" dirty="0"/>
              <a:t>)</a:t>
            </a:r>
            <a:endParaRPr lang="pt-BR" altLang="zh-CN" sz="2200" i="1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pt-BR" altLang="zh-CN" sz="2200" i="1" dirty="0"/>
              <a:t>2019</a:t>
            </a:r>
            <a:r>
              <a:rPr lang="zh-CN" altLang="en-US" sz="2200" i="1" dirty="0"/>
              <a:t>年</a:t>
            </a:r>
            <a:r>
              <a:rPr lang="en-US" altLang="zh-CN" sz="2200" i="1" dirty="0"/>
              <a:t>10</a:t>
            </a:r>
            <a:r>
              <a:rPr lang="zh-CN" altLang="en-US" sz="2200" i="1" dirty="0"/>
              <a:t>月  </a:t>
            </a:r>
            <a:r>
              <a:rPr lang="en-US" altLang="zh-CN" sz="2200" i="1" dirty="0"/>
              <a:t>macOS Catalina(</a:t>
            </a:r>
            <a:r>
              <a:rPr lang="zh-CN" altLang="en-US" sz="2200" dirty="0"/>
              <a:t>卡特琳娜岛</a:t>
            </a:r>
            <a:r>
              <a:rPr lang="en-US" altLang="zh-CN" sz="2200" dirty="0"/>
              <a:t>)</a:t>
            </a:r>
            <a:endParaRPr lang="en-US" altLang="zh-CN" sz="2200" i="1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200" i="1" dirty="0"/>
              <a:t>2020</a:t>
            </a:r>
            <a:r>
              <a:rPr lang="zh-CN" altLang="en-US" sz="2200" i="1" dirty="0"/>
              <a:t>年</a:t>
            </a:r>
            <a:r>
              <a:rPr lang="en-US" altLang="zh-CN" sz="2200" i="1" dirty="0"/>
              <a:t>6</a:t>
            </a:r>
            <a:r>
              <a:rPr lang="zh-CN" altLang="en-US" sz="2200" i="1" dirty="0"/>
              <a:t>月   </a:t>
            </a:r>
            <a:r>
              <a:rPr lang="en-US" altLang="zh-CN" sz="2200" i="1" dirty="0"/>
              <a:t>macOS 11.0 “Big Sur“</a:t>
            </a:r>
            <a:r>
              <a:rPr lang="zh-CN" altLang="en-US" sz="2200" i="1" dirty="0"/>
              <a:t>（</a:t>
            </a:r>
            <a:r>
              <a:rPr lang="zh-CN" altLang="en-US" sz="2200" dirty="0"/>
              <a:t>大苏尔</a:t>
            </a:r>
            <a:r>
              <a:rPr lang="zh-CN" altLang="en-US" sz="2200" i="1" dirty="0"/>
              <a:t>）</a:t>
            </a:r>
            <a:endParaRPr lang="en-US" altLang="zh-CN" sz="2200" i="1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200" i="1" dirty="0"/>
              <a:t>2021</a:t>
            </a:r>
            <a:r>
              <a:rPr lang="zh-CN" altLang="en-US" sz="2200" i="1" dirty="0"/>
              <a:t>年</a:t>
            </a:r>
            <a:r>
              <a:rPr lang="en-US" altLang="zh-CN" sz="2200" i="1" dirty="0"/>
              <a:t>10</a:t>
            </a:r>
            <a:r>
              <a:rPr lang="zh-CN" altLang="en-US" sz="2200" i="1" dirty="0"/>
              <a:t>月</a:t>
            </a:r>
            <a:r>
              <a:rPr lang="en-US" altLang="zh-CN" sz="2200" i="1" dirty="0"/>
              <a:t>26</a:t>
            </a:r>
            <a:r>
              <a:rPr lang="zh-CN" altLang="en-US" sz="2200" i="1" dirty="0"/>
              <a:t>日，</a:t>
            </a:r>
            <a:r>
              <a:rPr lang="en-US" altLang="zh-CN" sz="2200" i="1" dirty="0"/>
              <a:t>macOS Monterey</a:t>
            </a:r>
            <a:r>
              <a:rPr lang="zh-CN" altLang="en-US" sz="2200" i="1" dirty="0"/>
              <a:t>（</a:t>
            </a:r>
            <a:r>
              <a:rPr lang="zh-CN" altLang="en-US" sz="2200" dirty="0"/>
              <a:t>蒙特利</a:t>
            </a:r>
            <a:r>
              <a:rPr lang="zh-CN" altLang="en-US" sz="2200" i="1" dirty="0"/>
              <a:t>）</a:t>
            </a:r>
            <a:r>
              <a:rPr lang="en-US" altLang="zh-CN" sz="2200" i="1" dirty="0"/>
              <a:t> 12.0.1 </a:t>
            </a:r>
            <a:r>
              <a:rPr lang="zh-CN" altLang="en-US" sz="2200" i="1" dirty="0"/>
              <a:t>正式版更新</a:t>
            </a:r>
            <a:endParaRPr lang="en-US" altLang="zh-CN" sz="2200" i="1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200" dirty="0"/>
              <a:t>2022</a:t>
            </a:r>
            <a:r>
              <a:rPr lang="zh-CN" altLang="en-US" sz="2200" dirty="0"/>
              <a:t>年</a:t>
            </a:r>
            <a:r>
              <a:rPr lang="en-US" altLang="zh-CN" sz="2200" dirty="0"/>
              <a:t>5</a:t>
            </a:r>
            <a:r>
              <a:rPr lang="zh-CN" altLang="en-US" sz="2200" dirty="0"/>
              <a:t>月</a:t>
            </a:r>
            <a:r>
              <a:rPr lang="en-US" altLang="zh-CN" sz="2200" dirty="0"/>
              <a:t>16</a:t>
            </a:r>
            <a:r>
              <a:rPr lang="zh-CN" altLang="en-US" sz="2200" dirty="0"/>
              <a:t>日，</a:t>
            </a:r>
            <a:r>
              <a:rPr lang="en-US" altLang="zh-CN" sz="2200" dirty="0"/>
              <a:t>macOS Monterey12.4</a:t>
            </a:r>
            <a:r>
              <a:rPr lang="zh-CN" altLang="en-US" sz="2200" dirty="0"/>
              <a:t>发布                      </a:t>
            </a:r>
            <a:endParaRPr lang="en-US" altLang="zh-CN" sz="2200" dirty="0"/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macOS 14 Sonoma(</a:t>
            </a:r>
            <a:r>
              <a:rPr lang="en-US" altLang="zh-CN" dirty="0">
                <a:solidFill>
                  <a:schemeClr val="tx1"/>
                </a:solidFill>
              </a:rPr>
              <a:t>2023</a:t>
            </a:r>
            <a:r>
              <a:rPr lang="zh-CN" altLang="en-US" dirty="0">
                <a:solidFill>
                  <a:schemeClr val="tx1"/>
                </a:solidFill>
              </a:rPr>
              <a:t>年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  <a:r>
              <a:rPr lang="zh-CN" altLang="en-US" dirty="0">
                <a:solidFill>
                  <a:schemeClr val="tx1"/>
                </a:solidFill>
              </a:rPr>
              <a:t>月发布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macOS Sequoia(15)  </a:t>
            </a:r>
            <a:r>
              <a:rPr lang="en-US" altLang="zh-CN" sz="2200" dirty="0">
                <a:solidFill>
                  <a:srgbClr val="0000FF"/>
                </a:solidFill>
              </a:rPr>
              <a:t>2024</a:t>
            </a:r>
            <a:r>
              <a:rPr lang="zh-CN" altLang="en-US" sz="2200" dirty="0">
                <a:solidFill>
                  <a:srgbClr val="0000FF"/>
                </a:solidFill>
              </a:rPr>
              <a:t>年</a:t>
            </a:r>
            <a:r>
              <a:rPr lang="en-US" altLang="zh-CN" sz="2200" dirty="0">
                <a:solidFill>
                  <a:srgbClr val="0000FF"/>
                </a:solidFill>
              </a:rPr>
              <a:t>6</a:t>
            </a:r>
            <a:r>
              <a:rPr lang="zh-CN" altLang="en-US" sz="2200" dirty="0">
                <a:solidFill>
                  <a:srgbClr val="0000FF"/>
                </a:solidFill>
              </a:rPr>
              <a:t>月</a:t>
            </a:r>
            <a:r>
              <a:rPr lang="en-US" altLang="zh-CN" sz="2200" dirty="0">
                <a:solidFill>
                  <a:srgbClr val="0000FF"/>
                </a:solidFill>
              </a:rPr>
              <a:t>10</a:t>
            </a:r>
            <a:r>
              <a:rPr lang="zh-CN" altLang="en-US" sz="2200" dirty="0">
                <a:solidFill>
                  <a:srgbClr val="0000FF"/>
                </a:solidFill>
              </a:rPr>
              <a:t>日发布</a:t>
            </a:r>
            <a:endParaRPr lang="en-US" altLang="zh-CN" sz="3000" i="1" dirty="0">
              <a:solidFill>
                <a:srgbClr val="0000FF"/>
              </a:solidFill>
            </a:endParaRPr>
          </a:p>
        </p:txBody>
      </p:sp>
      <p:sp>
        <p:nvSpPr>
          <p:cNvPr id="11270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82F9957-C73C-4F73-AD63-47202F612F43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126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126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0DBD9FE6-134C-4BA4-A2C6-A6AB40AED435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4B4302-42CC-96F3-DAE6-442085B9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059" y="47077"/>
            <a:ext cx="992822" cy="9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DE0AA2-2492-789B-FDC5-C371569D217F}"/>
              </a:ext>
            </a:extLst>
          </p:cNvPr>
          <p:cNvSpPr txBox="1"/>
          <p:nvPr/>
        </p:nvSpPr>
        <p:spPr>
          <a:xfrm>
            <a:off x="541854" y="393568"/>
            <a:ext cx="405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002060"/>
                </a:solidFill>
                <a:latin typeface="+mn-ea"/>
              </a:rPr>
              <a:t>苹果</a:t>
            </a:r>
            <a:r>
              <a:rPr lang="en-US" altLang="zh-CN" sz="3600" b="1" dirty="0">
                <a:solidFill>
                  <a:srgbClr val="002060"/>
                </a:solidFill>
                <a:latin typeface="+mn-ea"/>
              </a:rPr>
              <a:t>MAC OS</a:t>
            </a:r>
            <a:r>
              <a:rPr lang="zh-CN" altLang="en-US" sz="3600" b="1" dirty="0">
                <a:solidFill>
                  <a:srgbClr val="002060"/>
                </a:solidFill>
                <a:latin typeface="+mn-ea"/>
              </a:rPr>
              <a:t>的版本</a:t>
            </a:r>
            <a:endParaRPr lang="en-US" altLang="zh-CN" sz="3600" b="1" dirty="0">
              <a:solidFill>
                <a:srgbClr val="00206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3" y="1483659"/>
            <a:ext cx="5012702" cy="7848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1969</a:t>
            </a:r>
            <a:r>
              <a:rPr lang="zh-CN" altLang="en-US" sz="3200" dirty="0"/>
              <a:t>年在贝尔实验室诞生</a:t>
            </a:r>
            <a:r>
              <a:rPr lang="en-US" altLang="zh-CN" sz="3200" dirty="0"/>
              <a:t> </a:t>
            </a:r>
            <a:endParaRPr lang="en-US" altLang="zh-CN" sz="3200" b="1" dirty="0"/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dirty="0"/>
              <a:t> </a:t>
            </a:r>
            <a:endParaRPr lang="zh-CN" altLang="en-US" sz="2800" dirty="0">
              <a:hlinkClick r:id="rId4" action="ppaction://hlinkfile" tooltip="Solaris"/>
            </a:endParaRP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sp>
        <p:nvSpPr>
          <p:cNvPr id="12294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C864496A-F45C-4ADC-96AB-8507BA8E1686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229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229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A179206B-3CDC-45CE-9EC6-DA09B272D793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F87BAE-11F2-CF2B-BDD4-6E8B48CE1927}"/>
              </a:ext>
            </a:extLst>
          </p:cNvPr>
          <p:cNvSpPr txBox="1"/>
          <p:nvPr/>
        </p:nvSpPr>
        <p:spPr>
          <a:xfrm>
            <a:off x="7565025" y="3738597"/>
            <a:ext cx="3462346" cy="523220"/>
          </a:xfrm>
          <a:prstGeom prst="rect">
            <a:avLst/>
          </a:prstGeom>
          <a:solidFill>
            <a:schemeClr val="bg2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参与</a:t>
            </a:r>
            <a:r>
              <a:rPr lang="en-US" altLang="zh-CN" sz="2800" dirty="0"/>
              <a:t>Multics</a:t>
            </a:r>
            <a:r>
              <a:rPr lang="zh-CN" altLang="en-US" sz="2800" dirty="0"/>
              <a:t>系统项目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4CEA9F-071E-CFF5-F9D3-13454843377F}"/>
              </a:ext>
            </a:extLst>
          </p:cNvPr>
          <p:cNvSpPr txBox="1"/>
          <p:nvPr/>
        </p:nvSpPr>
        <p:spPr>
          <a:xfrm>
            <a:off x="7470101" y="4740824"/>
            <a:ext cx="3742382" cy="11371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为了玩“星际旅行”（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Helvetica Neue"/>
              </a:rPr>
              <a:t>Space Travel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）的游戏</a:t>
            </a:r>
            <a:endParaRPr lang="zh-CN" altLang="en-US" sz="2400" dirty="0"/>
          </a:p>
        </p:txBody>
      </p:sp>
      <p:pic>
        <p:nvPicPr>
          <p:cNvPr id="1027" name="图片 3">
            <a:extLst>
              <a:ext uri="{FF2B5EF4-FFF2-40B4-BE49-F238E27FC236}">
                <a16:creationId xmlns:a16="http://schemas.microsoft.com/office/drawing/2014/main" id="{3E7A0AB4-1F1B-5A2A-469C-0027A376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81" y="318700"/>
            <a:ext cx="3806613" cy="262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00899BDA-2691-4078-51AE-AF0CDF9C0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981" y="3010720"/>
            <a:ext cx="41553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肯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汤普逊（左）和丹尼斯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·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里奇（右）</a:t>
            </a: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9236E-035A-8A25-DD9C-8A15EE462DE0}"/>
              </a:ext>
            </a:extLst>
          </p:cNvPr>
          <p:cNvSpPr txBox="1"/>
          <p:nvPr/>
        </p:nvSpPr>
        <p:spPr>
          <a:xfrm>
            <a:off x="448298" y="118304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Unix</a:t>
            </a:r>
            <a:r>
              <a:rPr lang="zh-CN" altLang="en-US" sz="6000" b="1" dirty="0"/>
              <a:t>：</a:t>
            </a:r>
            <a:endParaRPr lang="zh-CN" altLang="en-US" sz="6000" dirty="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D6CC994E-F726-4D78-6226-3D2E9AC72CEA}"/>
              </a:ext>
            </a:extLst>
          </p:cNvPr>
          <p:cNvSpPr/>
          <p:nvPr/>
        </p:nvSpPr>
        <p:spPr>
          <a:xfrm>
            <a:off x="4193177" y="2495022"/>
            <a:ext cx="3276924" cy="1234440"/>
          </a:xfrm>
          <a:prstGeom prst="wedgeRectCallout">
            <a:avLst>
              <a:gd name="adj1" fmla="val 53841"/>
              <a:gd name="adj2" fmla="val 7690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0" dirty="0">
                <a:solidFill>
                  <a:srgbClr val="333333"/>
                </a:solidFill>
                <a:effectLst/>
                <a:latin typeface="Helvetica Neue"/>
              </a:rPr>
              <a:t>1964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Helvetica Neue"/>
              </a:rPr>
              <a:t>年由</a:t>
            </a:r>
            <a:r>
              <a:rPr lang="zh-CN" altLang="en-US" sz="2000" b="1" i="0" u="none" strike="noStrike" dirty="0">
                <a:solidFill>
                  <a:srgbClr val="136EC2"/>
                </a:solidFill>
                <a:effectLst/>
                <a:latin typeface="Helvetica Neue"/>
                <a:hlinkClick r:id="rId6"/>
              </a:rPr>
              <a:t>贝尔实验室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Helvetica Neue"/>
              </a:rPr>
              <a:t>、</a:t>
            </a:r>
            <a:r>
              <a:rPr lang="zh-CN" altLang="en-US" sz="2000" b="1" i="0" u="none" strike="noStrike" dirty="0">
                <a:solidFill>
                  <a:srgbClr val="136EC2"/>
                </a:solidFill>
                <a:effectLst/>
                <a:latin typeface="Helvetica Neue"/>
                <a:hlinkClick r:id="rId7"/>
              </a:rPr>
              <a:t>麻省理工学院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Helvetica Neue"/>
              </a:rPr>
              <a:t>及美国</a:t>
            </a:r>
            <a:r>
              <a:rPr lang="zh-CN" altLang="en-US" sz="2000" b="1" i="0" u="none" strike="noStrike" dirty="0">
                <a:solidFill>
                  <a:srgbClr val="136EC2"/>
                </a:solidFill>
                <a:effectLst/>
                <a:latin typeface="Helvetica Neue"/>
                <a:hlinkClick r:id="rId8"/>
              </a:rPr>
              <a:t>通用电气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Helvetica Neue"/>
              </a:rPr>
              <a:t>公司所共同参与研发的</a:t>
            </a:r>
            <a:endParaRPr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E4EAA-12A0-CA54-87B2-32EE52AFC3E1}"/>
              </a:ext>
            </a:extLst>
          </p:cNvPr>
          <p:cNvSpPr txBox="1"/>
          <p:nvPr/>
        </p:nvSpPr>
        <p:spPr>
          <a:xfrm>
            <a:off x="657235" y="4740825"/>
            <a:ext cx="6057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UNIX </a:t>
            </a:r>
            <a:r>
              <a:rPr lang="zh-CN" altLang="zh-CN" sz="3200" b="1" dirty="0">
                <a:solidFill>
                  <a:srgbClr val="00B050"/>
                </a:solidFill>
              </a:rPr>
              <a:t>的诞生</a:t>
            </a:r>
            <a:r>
              <a:rPr lang="en-US" altLang="zh-CN" sz="3200" b="1" dirty="0">
                <a:solidFill>
                  <a:srgbClr val="00B050"/>
                </a:solidFill>
              </a:rPr>
              <a:t> ——“</a:t>
            </a:r>
            <a:r>
              <a:rPr lang="zh-CN" altLang="zh-CN" sz="3200" b="1" dirty="0">
                <a:solidFill>
                  <a:srgbClr val="00B050"/>
                </a:solidFill>
              </a:rPr>
              <a:t>一群程序员的</a:t>
            </a:r>
            <a:r>
              <a:rPr lang="en-US" altLang="zh-CN" sz="3200" b="1" dirty="0">
                <a:solidFill>
                  <a:srgbClr val="00B050"/>
                </a:solidFill>
              </a:rPr>
              <a:t>‘</a:t>
            </a:r>
            <a:r>
              <a:rPr lang="zh-CN" altLang="zh-CN" sz="3200" b="1" dirty="0">
                <a:solidFill>
                  <a:srgbClr val="00B050"/>
                </a:solidFill>
              </a:rPr>
              <a:t>摸鱼</a:t>
            </a:r>
            <a:r>
              <a:rPr lang="en-US" altLang="zh-CN" sz="3200" b="1" dirty="0">
                <a:solidFill>
                  <a:srgbClr val="00B050"/>
                </a:solidFill>
              </a:rPr>
              <a:t>’</a:t>
            </a:r>
            <a:r>
              <a:rPr lang="zh-CN" altLang="zh-CN" sz="3200" b="1" dirty="0">
                <a:solidFill>
                  <a:srgbClr val="00B050"/>
                </a:solidFill>
              </a:rPr>
              <a:t>成果</a:t>
            </a:r>
            <a:r>
              <a:rPr lang="en-US" altLang="zh-CN" sz="3200" b="1" dirty="0">
                <a:solidFill>
                  <a:srgbClr val="00B050"/>
                </a:solidFill>
              </a:rPr>
              <a:t>”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4" grpId="0" animBg="1"/>
      <p:bldP spid="7" grpId="0"/>
      <p:bldP spid="9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B8EDE15-8071-2F90-34A0-1E4934224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117" y="887632"/>
            <a:ext cx="8654583" cy="4193742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dirty="0"/>
              <a:t>类</a:t>
            </a:r>
            <a:r>
              <a:rPr lang="en-US" altLang="zh-CN" sz="2800" b="1" dirty="0"/>
              <a:t>Unix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altLang="zh-CN" sz="2800" b="1" dirty="0"/>
              <a:t>        </a:t>
            </a:r>
            <a:r>
              <a:rPr lang="en-US" altLang="zh-CN" sz="2800" b="1" dirty="0">
                <a:hlinkClick r:id="rId2" action="ppaction://hlinkfile" tooltip="HP-UX"/>
              </a:rPr>
              <a:t> HP-UX</a:t>
            </a:r>
            <a:r>
              <a:rPr lang="en-US" altLang="zh-CN" sz="2800" b="1" dirty="0"/>
              <a:t>-HP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altLang="zh-CN" sz="2800" b="1" dirty="0"/>
              <a:t>		</a:t>
            </a:r>
            <a:r>
              <a:rPr lang="en-US" altLang="zh-CN" sz="2800" b="1" dirty="0">
                <a:hlinkClick r:id="rId3" action="ppaction://hlinkfile" tooltip="AIX"/>
              </a:rPr>
              <a:t>AIX</a:t>
            </a:r>
            <a:r>
              <a:rPr lang="en-US" altLang="zh-CN" sz="2800" b="1" dirty="0"/>
              <a:t>-IBM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altLang="zh-CN" sz="2800" b="1" dirty="0"/>
              <a:t>		</a:t>
            </a:r>
            <a:r>
              <a:rPr lang="en-US" altLang="zh-CN" sz="2800" b="1" dirty="0">
                <a:hlinkClick r:id="rId4" action="ppaction://hlinkfile" tooltip="Solaris"/>
              </a:rPr>
              <a:t>Solaris</a:t>
            </a:r>
            <a:r>
              <a:rPr lang="zh-CN" altLang="en-US" sz="2800" b="1" dirty="0"/>
              <a:t> </a:t>
            </a:r>
            <a:r>
              <a:rPr lang="en-US" altLang="zh-CN" sz="2800" b="1" dirty="0">
                <a:hlinkClick r:id="rId5" action="ppaction://hlinkfile" tooltip="Open Solaris（页面不存在）"/>
              </a:rPr>
              <a:t>Open Solaris</a:t>
            </a:r>
            <a:r>
              <a:rPr lang="en-US" altLang="zh-CN" sz="2800" b="1" dirty="0"/>
              <a:t>-&gt;</a:t>
            </a:r>
            <a:r>
              <a:rPr lang="en-US" altLang="zh-CN" sz="2800" b="1" dirty="0">
                <a:hlinkClick r:id="rId6" action="ppaction://hlinkfile" tooltip="SunOS"/>
              </a:rPr>
              <a:t>SunOS</a:t>
            </a:r>
            <a:r>
              <a:rPr lang="en-US" altLang="zh-CN" sz="2800" b="1" dirty="0"/>
              <a:t>-Sun</a:t>
            </a:r>
          </a:p>
          <a:p>
            <a:pPr marL="742950" lvl="2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990000"/>
              </a:buClr>
              <a:buNone/>
            </a:pPr>
            <a:r>
              <a:rPr lang="en-US" altLang="zh-CN" sz="2800" b="1" dirty="0"/>
              <a:t>		</a:t>
            </a:r>
            <a:r>
              <a:rPr lang="en-US" altLang="zh-CN" sz="2800" b="1" dirty="0">
                <a:hlinkClick r:id="rId7" action="ppaction://hlinkfile" tooltip="BSD"/>
              </a:rPr>
              <a:t>BSD</a:t>
            </a:r>
            <a:r>
              <a:rPr lang="zh-CN" altLang="en-US" sz="2800" b="1" dirty="0">
                <a:hlinkClick r:id="rId4" action="ppaction://hlinkfile" tooltip="Solaris"/>
              </a:rPr>
              <a:t>系列（ </a:t>
            </a:r>
            <a:r>
              <a:rPr lang="en-US" altLang="zh-CN" sz="2800" b="1" dirty="0">
                <a:hlinkClick r:id="rId8" action="ppaction://hlinkfile" tooltip="FreeBSD"/>
              </a:rPr>
              <a:t>FreeBSD</a:t>
            </a:r>
            <a:r>
              <a:rPr lang="zh-CN" altLang="en-US" sz="2800" b="1" dirty="0">
                <a:hlinkClick r:id="rId4" action="ppaction://hlinkfile" tooltip="Solaris"/>
              </a:rPr>
              <a:t>、</a:t>
            </a:r>
            <a:r>
              <a:rPr lang="en-US" altLang="zh-CN" sz="2800" b="1" dirty="0" err="1">
                <a:hlinkClick r:id="rId9" action="ppaction://hlinkfile" tooltip="NetBSD"/>
              </a:rPr>
              <a:t>NetBSD</a:t>
            </a:r>
            <a:r>
              <a:rPr lang="zh-CN" altLang="en-US" sz="2800" b="1" dirty="0">
                <a:hlinkClick r:id="rId4" action="ppaction://hlinkfile" tooltip="Solaris"/>
              </a:rPr>
              <a:t>、</a:t>
            </a:r>
            <a:r>
              <a:rPr lang="en-US" altLang="zh-CN" sz="2800" b="1" dirty="0" err="1">
                <a:hlinkClick r:id="rId10" action="ppaction://hlinkfile" tooltip="OpenBSD"/>
              </a:rPr>
              <a:t>OpenBSD</a:t>
            </a:r>
            <a:r>
              <a:rPr lang="zh-CN" altLang="en-US" sz="2800" b="1" dirty="0">
                <a:hlinkClick r:id="rId4" action="ppaction://hlinkfile" tooltip="Solaris"/>
              </a:rPr>
              <a:t>）</a:t>
            </a:r>
          </a:p>
          <a:p>
            <a:pPr>
              <a:lnSpc>
                <a:spcPct val="150000"/>
              </a:lnSpc>
            </a:pP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4D8104-5FB2-1B55-FCA8-870DE23718C6}"/>
              </a:ext>
            </a:extLst>
          </p:cNvPr>
          <p:cNvSpPr txBox="1"/>
          <p:nvPr/>
        </p:nvSpPr>
        <p:spPr>
          <a:xfrm>
            <a:off x="2081853" y="5423993"/>
            <a:ext cx="7556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苹果在</a:t>
            </a:r>
            <a:r>
              <a:rPr lang="en-US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 BSD </a:t>
            </a:r>
            <a:r>
              <a:rPr lang="zh-CN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基础上开发了</a:t>
            </a:r>
            <a:r>
              <a:rPr lang="en-US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 Mac OS X </a:t>
            </a:r>
            <a:r>
              <a:rPr lang="zh-CN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3200" kern="0" dirty="0">
                <a:solidFill>
                  <a:srgbClr val="333333"/>
                </a:solidFill>
                <a:effectLst/>
                <a:highlight>
                  <a:srgbClr val="FFFF00"/>
                </a:highlight>
                <a:ea typeface="宋体" panose="02010600030101010101" pitchFamily="2" charset="-122"/>
                <a:cs typeface="Arial" panose="020B0604020202020204" pitchFamily="34" charset="0"/>
              </a:rPr>
              <a:t> iOS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732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70BB4-6A4E-0EE2-FDEF-20242A7E3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44371"/>
            <a:ext cx="7779091" cy="70230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macOS</a:t>
            </a:r>
            <a:r>
              <a:rPr lang="zh-CN" altLang="en-US" dirty="0"/>
              <a:t>也是</a:t>
            </a:r>
            <a:r>
              <a:rPr lang="en-US" altLang="zh-CN" dirty="0"/>
              <a:t>UNIX</a:t>
            </a:r>
            <a:r>
              <a:rPr lang="zh-CN" altLang="en-US" dirty="0"/>
              <a:t>的一员</a:t>
            </a: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AFC285D3-E439-BC45-5D68-DD2563DCE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9" y="1212177"/>
            <a:ext cx="8420533" cy="50358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44B5C8-72B7-B7FC-9B9A-FD4A33F4116C}"/>
              </a:ext>
            </a:extLst>
          </p:cNvPr>
          <p:cNvSpPr/>
          <p:nvPr/>
        </p:nvSpPr>
        <p:spPr>
          <a:xfrm>
            <a:off x="907709" y="5174166"/>
            <a:ext cx="6295979" cy="758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54BD37-E1BF-E48D-EDE8-C7653BB74A9F}"/>
              </a:ext>
            </a:extLst>
          </p:cNvPr>
          <p:cNvSpPr txBox="1"/>
          <p:nvPr/>
        </p:nvSpPr>
        <p:spPr>
          <a:xfrm>
            <a:off x="7203688" y="9536"/>
            <a:ext cx="486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https://www.opengroup.org/openbrand/register/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41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78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34B42D-6408-9A60-FCF0-588A47A4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7" y="1788562"/>
            <a:ext cx="6405063" cy="7649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Linux</a:t>
            </a:r>
            <a:r>
              <a:rPr lang="zh-CN" altLang="en-US" b="1" dirty="0"/>
              <a:t>：</a:t>
            </a:r>
            <a:r>
              <a:rPr lang="en-US" altLang="zh-CN" b="1" dirty="0"/>
              <a:t>1991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33378C-43B0-8E88-004F-A4E7353CE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3999" y="628153"/>
            <a:ext cx="4020297" cy="238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8" name="Straight Connector 3080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CFAABA61-1613-6F38-02D9-C404B0B5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980" y="3218101"/>
            <a:ext cx="2092334" cy="24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4D0B3-8B26-03EF-CF83-3B7169B1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8" y="2590353"/>
            <a:ext cx="6405063" cy="367018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Linux</a:t>
            </a:r>
            <a:r>
              <a:rPr lang="zh-CN" altLang="en-US" sz="2400" dirty="0"/>
              <a:t>最初由</a:t>
            </a:r>
            <a:r>
              <a:rPr lang="zh-CN" altLang="en-US" sz="2400" b="1" dirty="0">
                <a:solidFill>
                  <a:srgbClr val="0000FF"/>
                </a:solidFill>
              </a:rPr>
              <a:t>芬兰人</a:t>
            </a:r>
            <a:r>
              <a:rPr lang="en-US" altLang="zh-CN" sz="2400" b="1" dirty="0">
                <a:solidFill>
                  <a:srgbClr val="0000FF"/>
                </a:solidFill>
              </a:rPr>
              <a:t>Linus Torvalds</a:t>
            </a:r>
            <a:r>
              <a:rPr lang="zh-CN" altLang="en-US" sz="2400" dirty="0"/>
              <a:t>（当时是芬兰赫尔辛基大学大学二年级的学生）开发，其源程序在</a:t>
            </a:r>
            <a:r>
              <a:rPr lang="en-US" altLang="zh-CN" sz="2400" dirty="0"/>
              <a:t>Internet</a:t>
            </a:r>
            <a:r>
              <a:rPr lang="zh-CN" altLang="en-US" sz="2400" dirty="0"/>
              <a:t>网上公开发布，由此，引发了全球电脑爱好者的开发热情，许多人下载该源程序并按自己的意愿完善某一方面 的功能，再发回网上，</a:t>
            </a:r>
            <a:r>
              <a:rPr lang="en-US" altLang="zh-CN" sz="2400" dirty="0"/>
              <a:t>Linux</a:t>
            </a:r>
            <a:r>
              <a:rPr lang="zh-CN" altLang="en-US" sz="2400" dirty="0"/>
              <a:t>也因此被雕琢成为一个全球最稳定的、最有发展前景的操作系统。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089" name="Rectangle 3082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90" name="Rectangle 3084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FE0993-8284-BCFF-10FC-019C363358F3}"/>
              </a:ext>
            </a:extLst>
          </p:cNvPr>
          <p:cNvSpPr txBox="1"/>
          <p:nvPr/>
        </p:nvSpPr>
        <p:spPr>
          <a:xfrm>
            <a:off x="4685136" y="355672"/>
            <a:ext cx="734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Linux </a:t>
            </a:r>
            <a:r>
              <a:rPr lang="zh-CN" altLang="zh-CN" sz="3200" b="1" dirty="0">
                <a:solidFill>
                  <a:srgbClr val="00B050"/>
                </a:solidFill>
              </a:rPr>
              <a:t>的诞生</a:t>
            </a:r>
            <a:r>
              <a:rPr lang="en-US" altLang="zh-CN" sz="3200" b="1" dirty="0">
                <a:solidFill>
                  <a:srgbClr val="00B050"/>
                </a:solidFill>
              </a:rPr>
              <a:t> ——</a:t>
            </a:r>
          </a:p>
          <a:p>
            <a:r>
              <a:rPr lang="en-US" altLang="zh-CN" sz="3200" b="1" dirty="0">
                <a:solidFill>
                  <a:srgbClr val="00B050"/>
                </a:solidFill>
              </a:rPr>
              <a:t>                       “</a:t>
            </a:r>
            <a:r>
              <a:rPr lang="zh-CN" altLang="zh-CN" sz="3200" b="1" dirty="0">
                <a:solidFill>
                  <a:srgbClr val="00B050"/>
                </a:solidFill>
              </a:rPr>
              <a:t>一个大学生的</a:t>
            </a:r>
            <a:r>
              <a:rPr lang="en-US" altLang="zh-CN" sz="3200" b="1" dirty="0">
                <a:solidFill>
                  <a:srgbClr val="00B050"/>
                </a:solidFill>
              </a:rPr>
              <a:t>‘</a:t>
            </a:r>
            <a:r>
              <a:rPr lang="zh-CN" altLang="zh-CN" sz="3200" b="1" dirty="0">
                <a:solidFill>
                  <a:srgbClr val="00B050"/>
                </a:solidFill>
              </a:rPr>
              <a:t>个人项目</a:t>
            </a:r>
            <a:r>
              <a:rPr lang="en-US" altLang="zh-CN" sz="3200" b="1" dirty="0">
                <a:solidFill>
                  <a:srgbClr val="00B050"/>
                </a:solidFill>
              </a:rPr>
              <a:t>’”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 r="-884" b="20683"/>
          <a:stretch/>
        </p:blipFill>
        <p:spPr>
          <a:xfrm>
            <a:off x="5443387" y="218560"/>
            <a:ext cx="5463958" cy="6156273"/>
          </a:xfrm>
          <a:noFill/>
        </p:spPr>
      </p:pic>
      <p:sp>
        <p:nvSpPr>
          <p:cNvPr id="13316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D38EAD0C-59EF-4D41-8689-8F0A382C110C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33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3315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90D98A62-1A8B-40F2-A46E-026344DFD5D5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97E7DD-C5E6-4164-8C49-935D479FC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05" y="3190119"/>
            <a:ext cx="857250" cy="857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B76A79-3FD2-4806-A6F6-F407B61C0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12" y="2782347"/>
            <a:ext cx="857250" cy="514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A6E8A2-381C-41AC-A64A-25BEC9B2A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46" y="3722202"/>
            <a:ext cx="857250" cy="7715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8063F8-6FCA-4E71-BA31-9F7FE43D61B3}"/>
              </a:ext>
            </a:extLst>
          </p:cNvPr>
          <p:cNvSpPr txBox="1"/>
          <p:nvPr/>
        </p:nvSpPr>
        <p:spPr>
          <a:xfrm>
            <a:off x="1539382" y="4916543"/>
            <a:ext cx="3203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FF"/>
                </a:solidFill>
                <a:effectLst/>
                <a:latin typeface="PingFang SC"/>
              </a:rPr>
              <a:t>Clear Linux </a:t>
            </a:r>
            <a:r>
              <a:rPr lang="en-US" altLang="zh-CN" dirty="0">
                <a:solidFill>
                  <a:srgbClr val="191919"/>
                </a:solidFill>
                <a:latin typeface="PingFang SC"/>
              </a:rPr>
              <a:t>-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由英特尔创建的一个开源、滚动发布的 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Linux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发行版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62ECF7-429E-DAD5-420F-D981B6D342CD}"/>
              </a:ext>
            </a:extLst>
          </p:cNvPr>
          <p:cNvSpPr txBox="1"/>
          <p:nvPr/>
        </p:nvSpPr>
        <p:spPr>
          <a:xfrm>
            <a:off x="305296" y="404320"/>
            <a:ext cx="34147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发行版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912B4-D9EA-540D-6946-F1CC41D2C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6738"/>
            <a:ext cx="8108504" cy="67962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操作系统的应用领域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A6234A1-B114-14D5-C91A-A28B90EAC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199846"/>
              </p:ext>
            </p:extLst>
          </p:nvPr>
        </p:nvGraphicFramePr>
        <p:xfrm>
          <a:off x="4750486" y="1192792"/>
          <a:ext cx="5634486" cy="4672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A112814-C3BD-20CC-4A26-E4E516BD056F}"/>
              </a:ext>
            </a:extLst>
          </p:cNvPr>
          <p:cNvSpPr txBox="1"/>
          <p:nvPr/>
        </p:nvSpPr>
        <p:spPr>
          <a:xfrm>
            <a:off x="2163348" y="2126069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占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80%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左右</a:t>
            </a:r>
            <a:endParaRPr lang="en-US" altLang="zh-CN" sz="2400" b="0" i="0" dirty="0">
              <a:solidFill>
                <a:srgbClr val="222222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包括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CentOS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Ubuntu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E84B5A-267D-A162-CBDE-597EAF302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920" y="164536"/>
            <a:ext cx="2243522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65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F8547-1E73-F475-B457-B328AFB6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149840" cy="273896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Linux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一直作为全球最快最强大的超级计算机的运转核心。</a:t>
            </a:r>
            <a:endParaRPr lang="en-US" altLang="zh-CN" sz="3200" b="0" i="0" dirty="0">
              <a:solidFill>
                <a:schemeClr val="tx1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在今年的全球</a:t>
            </a:r>
            <a:r>
              <a:rPr lang="zh-CN" altLang="en-US" sz="36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 Neue"/>
              </a:rPr>
              <a:t>超算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五百强榜单中，有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497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台设备采用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Linux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系统，这意味着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99.4%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的超级计算机都依赖于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Linux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。其余三台则采用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IBM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的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AIX(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一款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Unix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衍生型系统</a:t>
            </a:r>
            <a:r>
              <a:rPr lang="en-US" altLang="zh-CN" sz="3200" b="0" i="0" dirty="0">
                <a:solidFill>
                  <a:schemeClr val="tx1"/>
                </a:solidFill>
                <a:effectLst/>
                <a:latin typeface="Helvetica Neue"/>
              </a:rPr>
              <a:t>)</a:t>
            </a:r>
            <a:r>
              <a:rPr lang="zh-CN" altLang="en-US" sz="3200" b="0" i="0" dirty="0">
                <a:solidFill>
                  <a:schemeClr val="tx1"/>
                </a:solidFill>
                <a:effectLst/>
                <a:latin typeface="Helvetica Neue"/>
              </a:rPr>
              <a:t>。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26D8CB-C6F0-9B51-7664-6376A23F14B0}"/>
              </a:ext>
            </a:extLst>
          </p:cNvPr>
          <p:cNvSpPr txBox="1"/>
          <p:nvPr/>
        </p:nvSpPr>
        <p:spPr>
          <a:xfrm>
            <a:off x="8583386" y="408504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发布时间：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2023-09-10 08:43:14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3E6BD09-C383-F588-EE57-C9F7F314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9"/>
            <a:ext cx="10058400" cy="87525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Linux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操作系统的应用领域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CC9E73-D93F-B594-537B-8AD0678336DD}"/>
              </a:ext>
            </a:extLst>
          </p:cNvPr>
          <p:cNvSpPr txBox="1"/>
          <p:nvPr/>
        </p:nvSpPr>
        <p:spPr>
          <a:xfrm>
            <a:off x="1219199" y="5137835"/>
            <a:ext cx="9936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3"/>
              </a:rPr>
              <a:t>全球</a:t>
            </a:r>
            <a:r>
              <a:rPr lang="en-US" altLang="zh-CN" sz="2400" dirty="0">
                <a:hlinkClick r:id="rId3"/>
              </a:rPr>
              <a:t>500</a:t>
            </a:r>
            <a:r>
              <a:rPr lang="zh-CN" altLang="en-US" sz="2400" dirty="0">
                <a:hlinkClick r:id="rId3"/>
              </a:rPr>
              <a:t>台最强大的超级计算机均运行</a:t>
            </a:r>
            <a:r>
              <a:rPr lang="en-US" altLang="zh-CN" sz="2400" dirty="0">
                <a:hlinkClick r:id="rId3"/>
              </a:rPr>
              <a:t>Linux</a:t>
            </a:r>
            <a:r>
              <a:rPr lang="zh-CN" altLang="en-US" sz="2400" dirty="0">
                <a:hlinkClick r:id="rId3"/>
              </a:rPr>
              <a:t>：超级计算领域的无冕之王</a:t>
            </a:r>
            <a:r>
              <a:rPr lang="en-US" altLang="zh-CN" sz="2400" dirty="0">
                <a:hlinkClick r:id="rId3"/>
              </a:rPr>
              <a:t>-</a:t>
            </a:r>
            <a:r>
              <a:rPr lang="zh-CN" altLang="en-US" sz="2400" dirty="0">
                <a:hlinkClick r:id="rId3"/>
              </a:rPr>
              <a:t>阿里云开发者社区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035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8141"/>
          </a:xfrm>
        </p:spPr>
        <p:txBody>
          <a:bodyPr/>
          <a:lstStyle/>
          <a:p>
            <a:pPr>
              <a:defRPr/>
            </a:pPr>
            <a:r>
              <a:rPr lang="zh-CN" altLang="en-US" b="1" dirty="0"/>
              <a:t>常见智能手机操作系统</a:t>
            </a:r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1847528" y="5144295"/>
            <a:ext cx="8496944" cy="982185"/>
          </a:xfrm>
        </p:spPr>
        <p:txBody>
          <a:bodyPr/>
          <a:lstStyle/>
          <a:p>
            <a:r>
              <a:rPr lang="en-US" altLang="zh-CN" sz="2400" b="1" dirty="0" err="1">
                <a:hlinkClick r:id="rId3" action="ppaction://hlinkfile"/>
              </a:rPr>
              <a:t>iOS</a:t>
            </a:r>
            <a:r>
              <a:rPr lang="zh-CN" altLang="en-US" sz="2400" dirty="0"/>
              <a:t>是由</a:t>
            </a:r>
            <a:r>
              <a:rPr lang="zh-CN" altLang="en-US" sz="2400" dirty="0">
                <a:hlinkClick r:id="rId4" action="ppaction://hlinkfile"/>
              </a:rPr>
              <a:t>苹果</a:t>
            </a:r>
            <a:r>
              <a:rPr lang="zh-CN" altLang="en-US" sz="2400" dirty="0"/>
              <a:t>公司为</a:t>
            </a:r>
            <a:r>
              <a:rPr lang="en-US" altLang="zh-CN" sz="2400" dirty="0">
                <a:hlinkClick r:id="rId5" action="ppaction://hlinkfile"/>
              </a:rPr>
              <a:t>iPhone</a:t>
            </a:r>
            <a:r>
              <a:rPr lang="zh-CN" altLang="en-US" sz="2400" dirty="0"/>
              <a:t>开发的</a:t>
            </a:r>
            <a:r>
              <a:rPr lang="zh-CN" altLang="en-US" sz="2400" dirty="0">
                <a:hlinkClick r:id="rId6" action="ppaction://hlinkfile"/>
              </a:rPr>
              <a:t>操作系统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b="1" dirty="0"/>
              <a:t>Android</a:t>
            </a:r>
            <a:r>
              <a:rPr lang="zh-CN" altLang="en-US" sz="2400" dirty="0"/>
              <a:t>是</a:t>
            </a:r>
            <a:r>
              <a:rPr lang="en-US" altLang="zh-CN" sz="2400" dirty="0">
                <a:hlinkClick r:id="rId7" action="ppaction://hlinkfile"/>
              </a:rPr>
              <a:t>Google</a:t>
            </a:r>
            <a:r>
              <a:rPr lang="zh-CN" altLang="en-US" sz="2400" dirty="0"/>
              <a:t>开发的基于</a:t>
            </a:r>
            <a:r>
              <a:rPr lang="en-US" altLang="zh-CN" sz="2400" dirty="0">
                <a:hlinkClick r:id="rId8" action="ppaction://hlinkfile"/>
              </a:rPr>
              <a:t>Linux</a:t>
            </a:r>
            <a:r>
              <a:rPr lang="zh-CN" altLang="en-US" sz="2400" dirty="0"/>
              <a:t>平台的开源手机操作系统</a:t>
            </a:r>
          </a:p>
        </p:txBody>
      </p:sp>
      <p:sp>
        <p:nvSpPr>
          <p:cNvPr id="21510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138372B-6840-437B-9389-7156FFF10C0D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2150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1509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8E609628-731F-40FB-B74D-BB4FACE4F901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39" b="51647"/>
          <a:stretch/>
        </p:blipFill>
        <p:spPr bwMode="auto">
          <a:xfrm>
            <a:off x="562355" y="2016245"/>
            <a:ext cx="7066792" cy="22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AE0C04-5E35-82B8-DD8A-F17A42E1C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792" y="2668314"/>
            <a:ext cx="40957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2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EB7196B-DD70-92B7-99A7-6A26B874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6835"/>
            <a:ext cx="4104079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除了电脑、手机，你还在哪些设备上见过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227E9086-7498-DE70-853A-96EE21B51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29359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370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E316F-240D-8ED0-896E-41B1FE45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380" y="2120901"/>
            <a:ext cx="7576820" cy="26543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国产操作系统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——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百花齐放</a:t>
            </a:r>
          </a:p>
        </p:txBody>
      </p:sp>
    </p:spTree>
    <p:extLst>
      <p:ext uri="{BB962C8B-B14F-4D97-AF65-F5344CB8AC3E}">
        <p14:creationId xmlns:p14="http://schemas.microsoft.com/office/powerpoint/2010/main" val="227995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D99E7-3D5E-4576-B50E-3C6D927FD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99" y="1243607"/>
            <a:ext cx="11487001" cy="4745445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1992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年海湾战争和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1999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年北约入侵南斯拉夫联盟科索沃地区时</a:t>
            </a:r>
            <a:r>
              <a:rPr lang="zh-CN" altLang="en-US" sz="2400" dirty="0">
                <a:latin typeface="+mn-ea"/>
              </a:rPr>
              <a:t>，成功运用信息战瘫痪了对方几乎所有通讯系统。伊拉克和南联盟各部门使用的计算机操作系统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100%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是微软和其它外国公司的操作系统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CN" altLang="en-US" sz="24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棱镜门事件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latin typeface="+mn-ea"/>
              </a:rPr>
              <a:t>2013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6</a:t>
            </a:r>
            <a:r>
              <a:rPr lang="zh-CN" altLang="en-US" sz="2400" dirty="0">
                <a:latin typeface="+mn-ea"/>
              </a:rPr>
              <a:t>月，前中情局（</a:t>
            </a:r>
            <a:r>
              <a:rPr lang="en-US" altLang="zh-CN" sz="2400" dirty="0">
                <a:latin typeface="+mn-ea"/>
              </a:rPr>
              <a:t>CIA</a:t>
            </a:r>
            <a:r>
              <a:rPr lang="zh-CN" altLang="en-US" sz="2400" dirty="0">
                <a:latin typeface="+mn-ea"/>
              </a:rPr>
              <a:t>）职员爱德华</a:t>
            </a:r>
            <a:r>
              <a:rPr lang="en-US" altLang="zh-CN" sz="2400" dirty="0">
                <a:latin typeface="+mn-ea"/>
              </a:rPr>
              <a:t>·</a:t>
            </a:r>
            <a:r>
              <a:rPr lang="zh-CN" altLang="en-US" sz="2400" dirty="0">
                <a:latin typeface="+mn-ea"/>
              </a:rPr>
              <a:t>斯诺登向媒体曝出，美国国家安全局（</a:t>
            </a:r>
            <a:r>
              <a:rPr lang="en-US" altLang="zh-CN" sz="2400" dirty="0">
                <a:latin typeface="+mn-ea"/>
              </a:rPr>
              <a:t>NSA</a:t>
            </a:r>
            <a:r>
              <a:rPr lang="zh-CN" altLang="en-US" sz="2400" dirty="0">
                <a:latin typeface="+mn-ea"/>
              </a:rPr>
              <a:t>）和联邦调查局（</a:t>
            </a:r>
            <a:r>
              <a:rPr lang="en-US" altLang="zh-CN" sz="2400" dirty="0">
                <a:latin typeface="+mn-ea"/>
              </a:rPr>
              <a:t>FBI</a:t>
            </a:r>
            <a:r>
              <a:rPr lang="zh-CN" altLang="en-US" sz="2400" dirty="0">
                <a:latin typeface="+mn-ea"/>
              </a:rPr>
              <a:t>）于</a:t>
            </a:r>
            <a:r>
              <a:rPr lang="en-US" altLang="zh-CN" sz="2400" dirty="0">
                <a:latin typeface="+mn-ea"/>
              </a:rPr>
              <a:t>2007</a:t>
            </a:r>
            <a:r>
              <a:rPr lang="zh-CN" altLang="en-US" sz="2400" dirty="0">
                <a:latin typeface="+mn-ea"/>
              </a:rPr>
              <a:t>年启动了一个代号为“棱镜”的秘密监控项目，直接进入美国网际网络公司的中心服务器里挖掘数据、收集情报，包括微软、雅虎、谷歌、苹果等在内的</a:t>
            </a:r>
            <a:r>
              <a:rPr lang="en-US" altLang="zh-CN" sz="2400" dirty="0">
                <a:latin typeface="+mn-ea"/>
              </a:rPr>
              <a:t>9</a:t>
            </a:r>
            <a:r>
              <a:rPr lang="zh-CN" altLang="en-US" sz="2400" dirty="0">
                <a:latin typeface="+mn-ea"/>
              </a:rPr>
              <a:t>家国际网络巨头皆参与其中。</a:t>
            </a:r>
            <a:endParaRPr lang="en-US" altLang="zh-CN" sz="2400" dirty="0">
              <a:latin typeface="+mn-ea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停服：</a:t>
            </a:r>
            <a:r>
              <a:rPr lang="zh-CN" altLang="en-US" sz="2400" dirty="0">
                <a:latin typeface="+mn-ea"/>
              </a:rPr>
              <a:t>微软宣布将于</a:t>
            </a:r>
            <a:r>
              <a:rPr lang="en-US" altLang="zh-CN" sz="2400" dirty="0">
                <a:latin typeface="+mn-ea"/>
              </a:rPr>
              <a:t>2023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dirty="0">
                <a:latin typeface="+mn-ea"/>
              </a:rPr>
              <a:t>9</a:t>
            </a:r>
            <a:r>
              <a:rPr lang="zh-CN" altLang="en-US" sz="2400" dirty="0">
                <a:latin typeface="+mn-ea"/>
              </a:rPr>
              <a:t>月</a:t>
            </a:r>
            <a:r>
              <a:rPr lang="en-US" altLang="zh-CN" sz="2400" dirty="0">
                <a:latin typeface="+mn-ea"/>
              </a:rPr>
              <a:t>30</a:t>
            </a:r>
            <a:r>
              <a:rPr lang="zh-CN" altLang="en-US" sz="2400" dirty="0">
                <a:latin typeface="+mn-ea"/>
              </a:rPr>
              <a:t>日停止向俄罗斯提供服务，微软已经开始断开俄罗斯公司与旗下云服务的连接，包括</a:t>
            </a:r>
            <a:r>
              <a:rPr lang="en-US" altLang="zh-CN" sz="2400" dirty="0">
                <a:latin typeface="+mn-ea"/>
              </a:rPr>
              <a:t>Microsoft 365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Office 365</a:t>
            </a:r>
            <a:r>
              <a:rPr lang="zh-CN" altLang="en-US" sz="2400" dirty="0">
                <a:latin typeface="+mn-ea"/>
              </a:rPr>
              <a:t>以及</a:t>
            </a:r>
            <a:r>
              <a:rPr lang="en-US" altLang="zh-CN" sz="2400" dirty="0">
                <a:latin typeface="+mn-ea"/>
              </a:rPr>
              <a:t>Teams</a:t>
            </a:r>
            <a:r>
              <a:rPr lang="zh-CN" altLang="en-US" sz="2400" dirty="0">
                <a:latin typeface="+mn-ea"/>
              </a:rPr>
              <a:t>等服务</a:t>
            </a:r>
            <a:endParaRPr lang="en-US" altLang="zh-CN" sz="2400" dirty="0">
              <a:latin typeface="+mn-ea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蓝屏事件：</a:t>
            </a:r>
            <a:r>
              <a:rPr lang="en-US" altLang="zh-CN" sz="2400" dirty="0">
                <a:latin typeface="+mn-ea"/>
              </a:rPr>
              <a:t>2024 </a:t>
            </a:r>
            <a:r>
              <a:rPr lang="zh-CN" altLang="en-US" sz="2400" dirty="0">
                <a:latin typeface="+mn-ea"/>
              </a:rPr>
              <a:t>年 </a:t>
            </a:r>
            <a:r>
              <a:rPr lang="en-US" altLang="zh-CN" sz="2400" dirty="0">
                <a:latin typeface="+mn-ea"/>
              </a:rPr>
              <a:t>7 </a:t>
            </a:r>
            <a:r>
              <a:rPr lang="zh-CN" altLang="en-US" sz="2400" dirty="0">
                <a:latin typeface="+mn-ea"/>
              </a:rPr>
              <a:t>月 </a:t>
            </a:r>
            <a:r>
              <a:rPr lang="en-US" altLang="zh-CN" sz="2400" dirty="0">
                <a:latin typeface="+mn-ea"/>
              </a:rPr>
              <a:t>19 </a:t>
            </a:r>
            <a:r>
              <a:rPr lang="zh-CN" altLang="en-US" sz="2400" dirty="0">
                <a:latin typeface="+mn-ea"/>
              </a:rPr>
              <a:t>日，美国微软公司旗下部分应用和服务无法使用，用户端电脑大量出现蓝屏现象。（</a:t>
            </a:r>
            <a:r>
              <a:rPr lang="en-US" altLang="zh-CN" sz="2400" dirty="0"/>
              <a:t> 2008 </a:t>
            </a:r>
            <a:r>
              <a:rPr lang="zh-CN" altLang="en-US" sz="2400" dirty="0"/>
              <a:t>年 </a:t>
            </a:r>
            <a:r>
              <a:rPr lang="en-US" altLang="zh-CN" sz="2400" dirty="0"/>
              <a:t>10 </a:t>
            </a:r>
            <a:r>
              <a:rPr lang="zh-CN" altLang="en-US" sz="2400" dirty="0"/>
              <a:t>月 </a:t>
            </a:r>
            <a:r>
              <a:rPr lang="en-US" altLang="zh-CN" sz="2400" dirty="0"/>
              <a:t>20 </a:t>
            </a:r>
            <a:r>
              <a:rPr lang="zh-CN" altLang="en-US" sz="2400" dirty="0"/>
              <a:t>日，微软实施 “黑屏计划”，对使用盗版 </a:t>
            </a:r>
            <a:r>
              <a:rPr lang="en-US" altLang="zh-CN" sz="2400" dirty="0"/>
              <a:t>Windows </a:t>
            </a:r>
            <a:r>
              <a:rPr lang="zh-CN" altLang="en-US" sz="2400" dirty="0"/>
              <a:t>或 </a:t>
            </a:r>
            <a:r>
              <a:rPr lang="en-US" altLang="zh-CN" sz="2400" dirty="0"/>
              <a:t>Office </a:t>
            </a:r>
            <a:r>
              <a:rPr lang="zh-CN" altLang="en-US" sz="2400" dirty="0"/>
              <a:t>的用户，使其电脑每小时黑屏一次。 </a:t>
            </a:r>
            <a:r>
              <a:rPr lang="zh-CN" altLang="en-US" sz="2400" dirty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D0B339F-DA32-4FC9-A3AF-1661E2E1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99" y="0"/>
            <a:ext cx="8321357" cy="1114742"/>
          </a:xfrm>
        </p:spPr>
        <p:txBody>
          <a:bodyPr/>
          <a:lstStyle/>
          <a:p>
            <a:pPr>
              <a:defRPr/>
            </a:pPr>
            <a:r>
              <a:rPr lang="zh-CN" altLang="en-US" b="1" dirty="0"/>
              <a:t>国产操作系统的必要性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070" y="535259"/>
            <a:ext cx="10058400" cy="118722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sz="4800" b="1" i="0" dirty="0">
                <a:solidFill>
                  <a:srgbClr val="121212"/>
                </a:solidFill>
                <a:effectLst/>
                <a:latin typeface="-apple-system"/>
              </a:rPr>
              <a:t>告别“缺芯少</a:t>
            </a:r>
            <a:r>
              <a:rPr lang="zh-CN" altLang="en-US" sz="5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魂</a:t>
            </a:r>
            <a:r>
              <a:rPr lang="zh-CN" altLang="en-US" sz="4800" b="1" i="0" dirty="0">
                <a:solidFill>
                  <a:srgbClr val="121212"/>
                </a:solidFill>
                <a:effectLst/>
                <a:latin typeface="-apple-system"/>
              </a:rPr>
              <a:t>”</a:t>
            </a:r>
            <a:r>
              <a:rPr lang="en-US" altLang="zh-CN" sz="4800" b="1" i="0" dirty="0">
                <a:solidFill>
                  <a:srgbClr val="121212"/>
                </a:solidFill>
                <a:effectLst/>
                <a:latin typeface="-apple-system"/>
              </a:rPr>
              <a:t>——</a:t>
            </a:r>
            <a:r>
              <a:rPr lang="zh-CN" altLang="en-US" b="1" dirty="0"/>
              <a:t>国产操作系统</a:t>
            </a:r>
            <a:endParaRPr lang="zh-CN" altLang="en-US" dirty="0"/>
          </a:p>
        </p:txBody>
      </p:sp>
      <p:sp>
        <p:nvSpPr>
          <p:cNvPr id="19462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DE21A73-B3D6-4FC5-A61E-A44BF0C9BAC5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946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9461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35CBB2E1-94EE-4172-B783-8460DC5AA376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B82CA5-0FD9-4D20-B587-ECD1F735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15" y="1758470"/>
            <a:ext cx="5898077" cy="44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D6C7B8-9B68-4472-937E-3552406ABF15}"/>
              </a:ext>
            </a:extLst>
          </p:cNvPr>
          <p:cNvSpPr txBox="1"/>
          <p:nvPr/>
        </p:nvSpPr>
        <p:spPr>
          <a:xfrm>
            <a:off x="2714830" y="183045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Deepin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062888-F32F-B964-EAE8-B9D83B391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498" r="7622" b="34035"/>
          <a:stretch>
            <a:fillRect/>
          </a:stretch>
        </p:blipFill>
        <p:spPr bwMode="auto">
          <a:xfrm>
            <a:off x="7845914" y="3682058"/>
            <a:ext cx="3410867" cy="8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29171-3D85-4104-B721-5773A320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845734"/>
            <a:ext cx="11115304" cy="446362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（原名：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；中文通称：深度操作系统）是由武汉深之度科技有限公司在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基础上开发的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日开始对外发行，可以安装在个人计算机和服务器中。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日常使用的话，</a:t>
            </a:r>
            <a:r>
              <a:rPr lang="en-US" altLang="zh-CN" sz="2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Deepin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已经初步具备了替代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的可能，例如简单办公、在线看视频、听音乐等，完全没有问题，甚至还能玩一些简单的游戏。</a:t>
            </a: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深度操作系统（</a:t>
            </a:r>
            <a:r>
              <a:rPr lang="en-US" altLang="zh-CN" sz="2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deepin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）是中国第一个具备国际影响力的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发行版本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110197-664E-4B15-ABC0-A8DF89E4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78" y="721360"/>
            <a:ext cx="2814037" cy="102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1953B-7D93-D67C-7BF8-3B2099CA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统信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UOS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统一操作系统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BC92CC-56CD-A30C-4C64-08238A61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11048"/>
            <a:ext cx="10633166" cy="4023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基于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内核研发，支持龙芯、飞腾、兆芯、海光、鲲鹏等芯片平台的笔记本、台式机、一体机和工作站、服务器。</a:t>
            </a:r>
            <a:endParaRPr lang="en-US" altLang="zh-CN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统信软件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成立于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月，由诚迈科技等操作系统厂家共同出资组建。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年至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年，</a:t>
            </a:r>
            <a:r>
              <a:rPr lang="zh-CN" altLang="en-US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统信</a:t>
            </a:r>
            <a:r>
              <a:rPr lang="en-US" altLang="zh-CN" sz="2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UOS</a:t>
            </a:r>
            <a:r>
              <a:rPr lang="zh-CN" alt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适配产品累计达到</a:t>
            </a:r>
            <a:r>
              <a:rPr lang="en-US" altLang="zh-CN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20+</a:t>
            </a:r>
          </a:p>
          <a:p>
            <a:pPr>
              <a:lnSpc>
                <a:spcPct val="150000"/>
              </a:lnSpc>
            </a:pPr>
            <a:r>
              <a:rPr lang="en-US" altLang="zh-CN" sz="2800" b="0" i="0" dirty="0">
                <a:solidFill>
                  <a:srgbClr val="333333"/>
                </a:solidFill>
                <a:effectLst/>
                <a:latin typeface="Helvetica Neue"/>
              </a:rPr>
              <a:t>UOS </a:t>
            </a:r>
            <a:r>
              <a:rPr lang="zh-CN" altLang="en-US" sz="2800" b="0" i="0" dirty="0">
                <a:solidFill>
                  <a:srgbClr val="333333"/>
                </a:solidFill>
                <a:effectLst/>
                <a:latin typeface="Helvetica Neue"/>
              </a:rPr>
              <a:t>拥有 家庭版、专业版、服务器版 三个分支</a:t>
            </a:r>
            <a:r>
              <a:rPr lang="zh-CN" altLang="en-US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sz="3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33333"/>
                </a:solidFill>
                <a:latin typeface="Helvetica Neue"/>
              </a:rPr>
              <a:t>统</a:t>
            </a:r>
            <a:r>
              <a:rPr lang="zh-CN" altLang="en-US" sz="2800">
                <a:solidFill>
                  <a:srgbClr val="333333"/>
                </a:solidFill>
                <a:latin typeface="Helvetica Neue"/>
              </a:rPr>
              <a:t>信操作系统是商业版，其对应的社区</a:t>
            </a:r>
            <a:r>
              <a:rPr lang="zh-CN" altLang="en-US" sz="2800" dirty="0">
                <a:solidFill>
                  <a:srgbClr val="333333"/>
                </a:solidFill>
                <a:latin typeface="Helvetica Neue"/>
              </a:rPr>
              <a:t>版为</a:t>
            </a:r>
            <a:r>
              <a:rPr lang="en-US" altLang="zh-CN" sz="2800" dirty="0" err="1">
                <a:solidFill>
                  <a:srgbClr val="333333"/>
                </a:solidFill>
                <a:latin typeface="Helvetica Neue"/>
              </a:rPr>
              <a:t>deepin</a:t>
            </a:r>
            <a:endParaRPr lang="zh-CN" altLang="en-US" sz="28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84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B07F8AC-6E88-49FB-888D-CB4BF542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49" y="605896"/>
            <a:ext cx="2995414" cy="564620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银河麒麟</a:t>
            </a:r>
            <a:br>
              <a:rPr lang="en-US" altLang="zh-CN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优麒麟</a:t>
            </a:r>
            <a:br>
              <a:rPr lang="en-US" altLang="zh-CN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中标麒麟</a:t>
            </a:r>
            <a:br>
              <a:rPr lang="en-US" altLang="zh-CN" sz="5400" b="0" i="0" dirty="0">
                <a:solidFill>
                  <a:srgbClr val="FFFF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54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开放麒麟</a:t>
            </a:r>
            <a:endParaRPr lang="zh-CN" altLang="en-US" sz="54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22536-64C3-4237-AD2A-A8806A8EF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80" y="605896"/>
            <a:ext cx="7770764" cy="5733120"/>
          </a:xfrm>
        </p:spPr>
        <p:txBody>
          <a:bodyPr anchor="ctr">
            <a:normAutofit/>
          </a:bodyPr>
          <a:lstStyle/>
          <a:p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银河麒麟（</a:t>
            </a:r>
            <a:r>
              <a:rPr lang="en-US" altLang="zh-CN" sz="2800" b="0" i="0" dirty="0" err="1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KylinOS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）原是在“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863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计划”和国家核高基科技重大专项支持下，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国防科技大学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研发的操作系统，后由国防科技大学将品牌授权给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天津麒麟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 ，后者在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2019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年与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中标软件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合并为麒麟软件有限公司 ，继续研制的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Linux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操作系统。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银河麒麟是优麒麟（</a:t>
            </a:r>
            <a:r>
              <a:rPr lang="en-US" altLang="zh-CN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Ubuntu </a:t>
            </a:r>
            <a:r>
              <a:rPr lang="en-US" altLang="zh-CN" sz="2800" b="0" i="0" dirty="0" err="1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Kylin</a:t>
            </a:r>
            <a:r>
              <a:rPr lang="zh-CN" altLang="en-US" sz="2800" b="0" i="0" dirty="0">
                <a:solidFill>
                  <a:srgbClr val="0000FF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）的商业发行版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800" b="0" i="0" dirty="0"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优麒麟（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Ubuntu </a:t>
            </a:r>
            <a:r>
              <a:rPr lang="en-US" altLang="zh-CN" sz="2800" b="0" i="0" dirty="0" err="1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Kylin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）：麒麟软件有限公司和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CCN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开源软件创新联合实验室主导开发的全球开源项目。优麒麟是 </a:t>
            </a:r>
            <a:r>
              <a:rPr lang="en-US" altLang="zh-CN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Ubuntu </a:t>
            </a:r>
            <a:r>
              <a:rPr lang="zh-CN" altLang="en-US" sz="28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官方衍生版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2800" b="0" i="0" dirty="0"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麒麟软件公司以安全可信操作系统技术为核心，旗下拥有</a:t>
            </a:r>
            <a:r>
              <a:rPr lang="zh-CN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“银河麒麟”、“中标麒麟”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两大产品品牌</a:t>
            </a:r>
            <a:endParaRPr lang="en-US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开放麒麟</a:t>
            </a:r>
            <a:r>
              <a:rPr lang="en-US" altLang="zh-CN" sz="2400" dirty="0" err="1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openKylin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开源桌面操作系统。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ACF3B-8D53-43A2-B21C-51C213DE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138" y="887840"/>
            <a:ext cx="5630779" cy="748454"/>
          </a:xfrm>
        </p:spPr>
        <p:txBody>
          <a:bodyPr/>
          <a:lstStyle/>
          <a:p>
            <a:r>
              <a:rPr lang="zh-CN" altLang="en-US" b="0" i="0" dirty="0">
                <a:solidFill>
                  <a:srgbClr val="262626"/>
                </a:solidFill>
                <a:effectLst/>
                <a:latin typeface="-apple-system"/>
              </a:rPr>
              <a:t>麒麟操作系统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A211F-BE57-4E10-8197-62DE35835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62" y="2639038"/>
            <a:ext cx="11162806" cy="3230056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麒麟软件表示，麒麟操作系统已经在</a:t>
            </a:r>
            <a:r>
              <a:rPr lang="zh-CN" altLang="en-US" i="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嫦娥天问、发电配电、高铁飞机</a:t>
            </a:r>
            <a:r>
              <a:rPr lang="zh-CN" altLang="en-US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等各个重要领域广泛应用，服务中国各行各业客户超过了一万家，在超过一千万台的电脑设备中奔跑，成为最坚实可靠的信息安全中国地基。</a:t>
            </a:r>
            <a:endParaRPr lang="en-US" altLang="zh-CN" i="0" dirty="0">
              <a:solidFill>
                <a:srgbClr val="40404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月，银河麒麟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V10+ZStack+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鲲鹏拿下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SPEC Cloud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测试全球最高分并刷新了两项历史记录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月，中国权威专业调研机构赛迪顾问发布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《2020-2021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年中国平台软件市场研究年度报告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。报告显示，在国产操作系统领域， 麒麟软件的银河麒麟操作系统稳居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年中国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操作系统市场排名第一。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DAA4C1-5FDE-A8CD-B445-A6492AC7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9" y="135924"/>
            <a:ext cx="3091205" cy="229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D5002-CF7F-F40E-93D7-322FA98D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方德操作系统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AD092-B24C-5CAC-B3CE-8E8F8319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00F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中科方德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技术团队相关工作可以追溯到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1999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年，股东包括中科曙光、中科院软件研究所等，目前拥有</a:t>
            </a:r>
            <a:r>
              <a:rPr lang="zh-CN" altLang="en-US" sz="24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服务器操作系统、桌面操作系统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等产品线，可提供</a:t>
            </a:r>
            <a:r>
              <a:rPr lang="zh-CN" altLang="en-US" sz="24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云计算、高可用集群软件等工具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，重点服务于电子政务、通信、国防军工、金融、科教文卫、能源、交通等行业和领域。近期，该公司入选工信部“信创漏洞库技术支撑单位”，并获得“国家重点软件企业”认证。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943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E55F8-9CD2-42EA-BDE6-6C7EF288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935" y="542451"/>
            <a:ext cx="9372784" cy="30941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EulerOS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是华为自主研发的服务器操作系统，能够满足客户从传统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基础设施到云计算服务的需求。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EulerOS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架构提供全栈支持，打造完善的从芯片到应用的一体化生态系统。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日，在北京举行的“操作系统产业峰会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2021”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上，华为携手社区全体伙伴共同将欧拉开源操作系统（</a:t>
            </a:r>
            <a:r>
              <a:rPr lang="en-US" altLang="zh-CN" sz="2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）正式捐赠给开放原子开源基金会。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3680F6-BFB9-4B24-987E-BB77A769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5" y="147584"/>
            <a:ext cx="2052670" cy="168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6E053F6-24F5-6721-2547-5C1DC8BAC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27" y="3541986"/>
            <a:ext cx="7531092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EAADB-2619-B720-3546-06D7B786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007855" cy="702303"/>
          </a:xfrm>
        </p:spPr>
        <p:txBody>
          <a:bodyPr>
            <a:normAutofit/>
          </a:bodyPr>
          <a:lstStyle/>
          <a:p>
            <a:r>
              <a:rPr lang="zh-CN" altLang="zh-CN" sz="3200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龙蜥操作系统（</a:t>
            </a:r>
            <a:r>
              <a:rPr lang="en-US" altLang="zh-CN" sz="3200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Anolis OS</a:t>
            </a:r>
            <a:r>
              <a:rPr lang="zh-CN" altLang="zh-CN" sz="3200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7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1C969-7E8A-1082-D219-A0F75A3D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95" y="1180011"/>
            <a:ext cx="11078010" cy="46860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2021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10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20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日，</a:t>
            </a: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2021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云栖大会上，</a:t>
            </a:r>
            <a:r>
              <a:rPr lang="zh-CN" altLang="zh-CN" sz="2400" b="1" kern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阿里云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发布了全新操作系统</a:t>
            </a: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“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龙蜥</a:t>
            </a:r>
            <a:r>
              <a:rPr lang="en-US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”(Anolis OS)</a:t>
            </a:r>
            <a:r>
              <a:rPr lang="zh-CN" altLang="zh-CN" sz="24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，并宣布开源。</a:t>
            </a:r>
            <a:endParaRPr lang="zh-CN" altLang="zh-CN" sz="24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龙蜥操作系统（</a:t>
            </a:r>
            <a:r>
              <a:rPr lang="en-US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Anolis OS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是 龙蜥社区发行的开源</a:t>
            </a:r>
            <a:r>
              <a:rPr lang="en-US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发行版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，它支持多计算架构，也面向云端场景优化，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100% 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兼容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CentOS 8 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软件生态。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龙蜥操作系统（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Anolis OS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）定位于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服务器端，支持</a:t>
            </a:r>
            <a:r>
              <a:rPr lang="en-US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X86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lang="zh-CN" altLang="zh-CN" sz="2400" b="1" kern="100" spc="75" dirty="0">
                <a:solidFill>
                  <a:srgbClr val="00B05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等多种主流芯片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架构和计算场景，性能和稳定性经过历年“双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11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”历练，为云上典型场景带来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40%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的综合性能提升，故障率降低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50%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，兼容</a:t>
            </a:r>
            <a:r>
              <a:rPr lang="en-US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CentOS </a:t>
            </a:r>
            <a:r>
              <a:rPr lang="zh-CN" altLang="zh-CN" sz="2400" b="1" kern="100" spc="75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生态，支持一键迁移，并提供全栈国密能力。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400" b="1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1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F05E0-FD99-256C-F5D3-A583EE9B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2559050"/>
            <a:ext cx="7716520" cy="27867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操作系统是什么？</a:t>
            </a:r>
            <a:b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能做什么？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1D3AC2-23ED-85C0-2820-6E9406D2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0"/>
            <a:ext cx="2559050" cy="255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0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FC8796-3294-A489-DC85-8963F11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" y="152400"/>
            <a:ext cx="10058400" cy="80264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2019-2024 </a:t>
            </a:r>
            <a:r>
              <a:rPr lang="zh-CN" altLang="en-US" sz="4000" dirty="0"/>
              <a:t>年国产操作系统通用新增市场规模</a:t>
            </a:r>
          </a:p>
        </p:txBody>
      </p:sp>
      <p:pic>
        <p:nvPicPr>
          <p:cNvPr id="10" name="内容占位符 9" descr="图表, 瀑布图&#10;&#10;描述已自动生成">
            <a:extLst>
              <a:ext uri="{FF2B5EF4-FFF2-40B4-BE49-F238E27FC236}">
                <a16:creationId xmlns:a16="http://schemas.microsoft.com/office/drawing/2014/main" id="{081915E9-D2D4-573D-9837-AEFEC8896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66800"/>
            <a:ext cx="9525930" cy="5227199"/>
          </a:xfrm>
        </p:spPr>
      </p:pic>
    </p:spTree>
    <p:extLst>
      <p:ext uri="{BB962C8B-B14F-4D97-AF65-F5344CB8AC3E}">
        <p14:creationId xmlns:p14="http://schemas.microsoft.com/office/powerpoint/2010/main" val="2160114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8E223-4C8F-CE7A-D131-0FA09143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1" y="391105"/>
            <a:ext cx="10058400" cy="83680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FF"/>
                </a:solidFill>
              </a:rPr>
              <a:t>鸿蒙</a:t>
            </a:r>
            <a:r>
              <a:rPr lang="zh-CN" altLang="en-US" dirty="0"/>
              <a:t>      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HarmonyOS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openHarmony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9C55F-ADBC-45C8-18CB-D4767245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742243"/>
            <a:ext cx="113633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74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D8BCD0-CFF6-AC10-7F1D-99AF959F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altLang="zh-CN" sz="36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openHarmony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FEA7C7-7CE7-CA8F-B160-6538E2553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664" y="605896"/>
            <a:ext cx="7348136" cy="56462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3200" b="0" i="0" dirty="0" err="1">
                <a:effectLst/>
                <a:latin typeface="-apple-system"/>
              </a:rPr>
              <a:t>OpenHarmony</a:t>
            </a:r>
            <a:r>
              <a:rPr lang="zh-CN" altLang="en-US" sz="3200" b="0" i="0" dirty="0">
                <a:effectLst/>
                <a:latin typeface="-apple-system"/>
              </a:rPr>
              <a:t>目标是面向全场景、全连接、全智能时代，基于开源的方式，搭建一个智能终端设备操作系统的框架和平台，促进万物互联产业的繁荣发展。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0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CC10AE2-549B-608C-1672-0426BAF96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" y="126925"/>
            <a:ext cx="8477686" cy="2921150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CCDF8B30-63BA-87EB-E9D5-445CAAA1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46" y="3162375"/>
            <a:ext cx="6940907" cy="1600282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F96625AB-2769-167B-CCC3-B78AE0EF0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8" y="4845028"/>
            <a:ext cx="6915505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4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C6B4CB-87A1-8FA9-FE30-9C76999F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6" y="0"/>
            <a:ext cx="4230021" cy="685800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B3F65772-983A-33FB-1814-6819EEB3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3995" cy="1985211"/>
          </a:xfrm>
          <a:prstGeom prst="rect">
            <a:avLst/>
          </a:prstGeom>
        </p:spPr>
      </p:pic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01AC8E0E-2494-8D95-BA17-56FCF893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534"/>
            <a:ext cx="12192000" cy="51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897" y="286603"/>
            <a:ext cx="10659292" cy="1450757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思考：</a:t>
            </a:r>
          </a:p>
        </p:txBody>
      </p:sp>
      <p:sp>
        <p:nvSpPr>
          <p:cNvPr id="17414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4C19156-B81C-4986-ABF5-3969B0E7C72D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741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741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7D596A7B-3CC9-4870-8C1C-3E8F5E25FA70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296B13-263A-6BBF-A4B0-1201192B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1" y="2010834"/>
            <a:ext cx="10846888" cy="36279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800" dirty="0"/>
              <a:t>服务器为什么都用</a:t>
            </a:r>
            <a:r>
              <a:rPr lang="en-US" altLang="zh-CN" sz="2800" dirty="0"/>
              <a:t> Linux</a:t>
            </a:r>
            <a:r>
              <a:rPr lang="zh-CN" altLang="zh-CN" sz="2800" dirty="0"/>
              <a:t>？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/>
              <a:t>国产操作系统未来可能需要改进的地方？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800" dirty="0"/>
              <a:t>华为的鸿蒙</a:t>
            </a:r>
            <a:r>
              <a:rPr lang="en-US" altLang="zh-CN" sz="2800" dirty="0"/>
              <a:t> OS</a:t>
            </a:r>
            <a:r>
              <a:rPr lang="zh-CN" altLang="zh-CN" sz="2800" dirty="0"/>
              <a:t>能让</a:t>
            </a:r>
            <a:r>
              <a:rPr lang="en-US" altLang="zh-CN" sz="2800" dirty="0"/>
              <a:t>‘</a:t>
            </a:r>
            <a:r>
              <a:rPr lang="zh-CN" altLang="zh-CN" sz="2800" dirty="0"/>
              <a:t>手机、平板、手表、电视</a:t>
            </a:r>
            <a:r>
              <a:rPr lang="en-US" altLang="zh-CN" sz="2800" dirty="0"/>
              <a:t>’</a:t>
            </a:r>
            <a:r>
              <a:rPr lang="zh-CN" altLang="zh-CN" sz="2800" dirty="0"/>
              <a:t>互联互通</a:t>
            </a:r>
            <a:r>
              <a:rPr lang="en-US" altLang="zh-CN" sz="2800" dirty="0"/>
              <a:t> —— </a:t>
            </a:r>
            <a:r>
              <a:rPr lang="zh-CN" altLang="zh-CN" sz="2800" dirty="0"/>
              <a:t>比如手机上的视频，拖到电视上就能继续放；平板的键盘，能连接手机当输入设备。为什么能做到？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1A101-E7D9-4202-9D0F-2B7989147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80" y="2286000"/>
            <a:ext cx="8872220" cy="1143000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0000FF"/>
                </a:solidFill>
              </a:rPr>
              <a:t>我们一起学习操作系统！</a:t>
            </a:r>
          </a:p>
        </p:txBody>
      </p:sp>
    </p:spTree>
    <p:extLst>
      <p:ext uri="{BB962C8B-B14F-4D97-AF65-F5344CB8AC3E}">
        <p14:creationId xmlns:p14="http://schemas.microsoft.com/office/powerpoint/2010/main" val="3384002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>
            <a:extLst>
              <a:ext uri="{FF2B5EF4-FFF2-40B4-BE49-F238E27FC236}">
                <a16:creationId xmlns:a16="http://schemas.microsoft.com/office/drawing/2014/main" id="{FB28D1B9-652A-FDFD-5BE1-937D406E2DDD}"/>
              </a:ext>
            </a:extLst>
          </p:cNvPr>
          <p:cNvSpPr txBox="1">
            <a:spLocks/>
          </p:cNvSpPr>
          <p:nvPr/>
        </p:nvSpPr>
        <p:spPr>
          <a:xfrm>
            <a:off x="608330" y="1524000"/>
            <a:ext cx="10968990" cy="472567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2094CE"/>
              </a:buClr>
              <a:buSzPct val="80000"/>
              <a:buFont typeface="Arial" panose="020B0604020202020204" pitchFamily="34" charset="0"/>
              <a:buChar char="►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9800"/>
              </a:buClr>
              <a:buSzPct val="90000"/>
              <a:buFont typeface="Arial" panose="020B0604020202020204" pitchFamily="34" charset="0"/>
              <a:buChar char="♦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2094CE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打游戏时，一边开语音和队友沟通，一边用微信分屏回复消息，为什么游戏不掉帧、语音不卡顿？手机怎么知道‘优先保证游戏和语音，再处理微信消息’？ 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2094CE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用电脑做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时，后台挂着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QQ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传文件（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1GB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大文件）、浏览器下载视频，为什么做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时鼠标不卡，传文件和下载也没中断？谁在‘指挥’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CPU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和内存，不让它们被一个任务占满？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rgbClr val="2094CE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有没有人遇到过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——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手机内存满了，打开导航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APP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时，后台的微信突然闪退；或者电脑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C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盘满了，连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Word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都打不开？为什么‘内存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磁盘满了’会影响软件运行？</a:t>
            </a:r>
            <a:r>
              <a:rPr kumimoji="0" lang="en-US" altLang="zh-CN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OS</a:t>
            </a:r>
            <a:r>
              <a:rPr kumimoji="0" lang="zh-CN" altLang="en-US" sz="2400" b="0" i="0" u="none" strike="noStrike" kern="1200" cap="none" spc="15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rPr>
              <a:t>在其中扮演了什么角色？  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403BF61-DB33-9468-677B-56FE9EED5429}"/>
              </a:ext>
            </a:extLst>
          </p:cNvPr>
          <p:cNvSpPr txBox="1">
            <a:spLocks/>
          </p:cNvSpPr>
          <p:nvPr/>
        </p:nvSpPr>
        <p:spPr>
          <a:xfrm>
            <a:off x="723083" y="608330"/>
            <a:ext cx="4022071" cy="54942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请思考如下场景</a:t>
            </a:r>
          </a:p>
        </p:txBody>
      </p:sp>
    </p:spTree>
    <p:extLst>
      <p:ext uri="{BB962C8B-B14F-4D97-AF65-F5344CB8AC3E}">
        <p14:creationId xmlns:p14="http://schemas.microsoft.com/office/powerpoint/2010/main" val="16399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F23FD2F-BA40-AC88-28F3-D6EC11FF8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569152"/>
              </p:ext>
            </p:extLst>
          </p:nvPr>
        </p:nvGraphicFramePr>
        <p:xfrm>
          <a:off x="527049" y="673101"/>
          <a:ext cx="10909301" cy="576459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090988">
                  <a:extLst>
                    <a:ext uri="{9D8B030D-6E8A-4147-A177-3AD203B41FA5}">
                      <a16:colId xmlns:a16="http://schemas.microsoft.com/office/drawing/2014/main" val="1832421850"/>
                    </a:ext>
                  </a:extLst>
                </a:gridCol>
                <a:gridCol w="6818313">
                  <a:extLst>
                    <a:ext uri="{9D8B030D-6E8A-4147-A177-3AD203B41FA5}">
                      <a16:colId xmlns:a16="http://schemas.microsoft.com/office/drawing/2014/main" val="3865498019"/>
                    </a:ext>
                  </a:extLst>
                </a:gridCol>
              </a:tblGrid>
              <a:tr h="10032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3600" kern="100" dirty="0">
                          <a:effectLst/>
                          <a:latin typeface="+mn-ea"/>
                          <a:ea typeface="+mn-ea"/>
                        </a:rPr>
                        <a:t>操作系统的角色</a:t>
                      </a:r>
                      <a:endParaRPr lang="zh-CN" sz="3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3600" kern="100" dirty="0">
                          <a:effectLst/>
                          <a:latin typeface="+mn-ea"/>
                          <a:ea typeface="+mn-ea"/>
                        </a:rPr>
                        <a:t>对应</a:t>
                      </a:r>
                      <a:r>
                        <a:rPr lang="en-US" sz="3600" kern="100" dirty="0">
                          <a:effectLst/>
                          <a:latin typeface="+mn-ea"/>
                          <a:ea typeface="+mn-ea"/>
                        </a:rPr>
                        <a:t> OS </a:t>
                      </a:r>
                      <a:r>
                        <a:rPr lang="zh-CN" sz="3600" kern="100" dirty="0">
                          <a:effectLst/>
                          <a:latin typeface="+mn-ea"/>
                          <a:ea typeface="+mn-ea"/>
                        </a:rPr>
                        <a:t>的核心功能</a:t>
                      </a:r>
                      <a:endParaRPr lang="zh-CN" sz="36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494082"/>
                  </a:ext>
                </a:extLst>
              </a:tr>
              <a:tr h="11745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硬件资源的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管理员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管理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CPU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、内存、硬盘等硬件，分配资源不浪费、不冲突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697502"/>
                  </a:ext>
                </a:extLst>
              </a:tr>
              <a:tr h="583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软件运行的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调度员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协调多个程序 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使用资源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8610740"/>
                  </a:ext>
                </a:extLst>
              </a:tr>
              <a:tr h="11916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人机交互的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服务员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提供图形界面（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GUI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）、命令行，让用户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软件能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指挥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 OS 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做事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109997"/>
                  </a:ext>
                </a:extLst>
              </a:tr>
              <a:tr h="18115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硬件与软件的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翻译官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通过驱动程序，把软件的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请求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（如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打印文件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）翻译成硬件能懂的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指令</a:t>
                      </a:r>
                      <a:r>
                        <a:rPr lang="en-US" sz="2800" kern="100" dirty="0">
                          <a:effectLst/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sz="2800" kern="100" dirty="0">
                          <a:effectLst/>
                          <a:latin typeface="+mn-ea"/>
                          <a:ea typeface="+mn-ea"/>
                        </a:rPr>
                        <a:t>（如打印机的操作代码）</a:t>
                      </a:r>
                      <a:endParaRPr lang="zh-CN" sz="28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55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7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222C365-3B0E-E605-B6C0-6179711AD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643922"/>
              </p:ext>
            </p:extLst>
          </p:nvPr>
        </p:nvGraphicFramePr>
        <p:xfrm>
          <a:off x="2287858" y="757285"/>
          <a:ext cx="7937191" cy="349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096E06F-46E2-E8A6-1B7F-24749D5C7A46}"/>
              </a:ext>
            </a:extLst>
          </p:cNvPr>
          <p:cNvSpPr txBox="1"/>
          <p:nvPr/>
        </p:nvSpPr>
        <p:spPr>
          <a:xfrm>
            <a:off x="1172736" y="4615308"/>
            <a:ext cx="9846527" cy="148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FF"/>
                </a:solidFill>
              </a:rPr>
              <a:t>我们</a:t>
            </a:r>
            <a:r>
              <a:rPr lang="zh-CN" altLang="zh-CN" sz="3200" b="1" dirty="0">
                <a:solidFill>
                  <a:srgbClr val="0000FF"/>
                </a:solidFill>
              </a:rPr>
              <a:t>不仅要认识这个</a:t>
            </a:r>
            <a:r>
              <a:rPr lang="en-US" altLang="zh-CN" sz="3200" b="1" dirty="0">
                <a:solidFill>
                  <a:srgbClr val="0000FF"/>
                </a:solidFill>
              </a:rPr>
              <a:t>‘</a:t>
            </a:r>
            <a:r>
              <a:rPr lang="zh-CN" altLang="zh-CN" sz="3200" b="1" dirty="0">
                <a:solidFill>
                  <a:srgbClr val="0000FF"/>
                </a:solidFill>
              </a:rPr>
              <a:t>管家</a:t>
            </a:r>
            <a:r>
              <a:rPr lang="en-US" altLang="zh-CN" sz="3200" b="1" dirty="0">
                <a:solidFill>
                  <a:srgbClr val="0000FF"/>
                </a:solidFill>
              </a:rPr>
              <a:t>’</a:t>
            </a:r>
            <a:r>
              <a:rPr lang="zh-CN" altLang="zh-CN" sz="3200" b="1" dirty="0">
                <a:solidFill>
                  <a:srgbClr val="0000FF"/>
                </a:solidFill>
              </a:rPr>
              <a:t>，还要 </a:t>
            </a:r>
            <a:r>
              <a:rPr lang="en-US" altLang="zh-CN" sz="3200" b="1" dirty="0">
                <a:solidFill>
                  <a:srgbClr val="0000FF"/>
                </a:solidFill>
              </a:rPr>
              <a:t>‘</a:t>
            </a:r>
            <a:r>
              <a:rPr lang="zh-CN" altLang="zh-CN" sz="3200" b="1" dirty="0">
                <a:solidFill>
                  <a:srgbClr val="0000FF"/>
                </a:solidFill>
              </a:rPr>
              <a:t>观察它工作</a:t>
            </a:r>
            <a:r>
              <a:rPr lang="en-US" altLang="zh-CN" sz="3200" b="1" dirty="0">
                <a:solidFill>
                  <a:srgbClr val="0000FF"/>
                </a:solidFill>
              </a:rPr>
              <a:t>’</a:t>
            </a:r>
            <a:r>
              <a:rPr lang="zh-CN" altLang="zh-CN" sz="3200" b="1" dirty="0">
                <a:solidFill>
                  <a:srgbClr val="0000FF"/>
                </a:solidFill>
              </a:rPr>
              <a:t>、</a:t>
            </a:r>
            <a:r>
              <a:rPr lang="en-US" altLang="zh-CN" sz="3200" b="1" dirty="0">
                <a:solidFill>
                  <a:srgbClr val="0000FF"/>
                </a:solidFill>
              </a:rPr>
              <a:t>‘</a:t>
            </a:r>
            <a:r>
              <a:rPr lang="zh-CN" altLang="zh-CN" sz="3200" b="1" dirty="0">
                <a:solidFill>
                  <a:srgbClr val="0000FF"/>
                </a:solidFill>
              </a:rPr>
              <a:t>模拟它做决策</a:t>
            </a:r>
            <a:r>
              <a:rPr lang="en-US" altLang="zh-CN" sz="3200" b="1" dirty="0">
                <a:solidFill>
                  <a:srgbClr val="0000FF"/>
                </a:solidFill>
              </a:rPr>
              <a:t>’</a:t>
            </a:r>
            <a:r>
              <a:rPr lang="zh-CN" altLang="zh-CN" sz="3200" b="1" dirty="0">
                <a:solidFill>
                  <a:srgbClr val="0000FF"/>
                </a:solidFill>
              </a:rPr>
              <a:t>，搞懂它到底是怎么让设备</a:t>
            </a:r>
            <a:r>
              <a:rPr lang="en-US" altLang="zh-CN" sz="3200" b="1" dirty="0">
                <a:solidFill>
                  <a:srgbClr val="0000FF"/>
                </a:solidFill>
              </a:rPr>
              <a:t>‘</a:t>
            </a:r>
            <a:r>
              <a:rPr lang="zh-CN" altLang="zh-CN" sz="3200" b="1" dirty="0">
                <a:solidFill>
                  <a:srgbClr val="0000FF"/>
                </a:solidFill>
              </a:rPr>
              <a:t>听话又高效</a:t>
            </a:r>
            <a:r>
              <a:rPr lang="en-US" altLang="zh-CN" sz="3200" b="1" dirty="0">
                <a:solidFill>
                  <a:srgbClr val="0000FF"/>
                </a:solidFill>
              </a:rPr>
              <a:t>’</a:t>
            </a:r>
            <a:r>
              <a:rPr lang="zh-CN" altLang="zh-CN" sz="3200" b="1" dirty="0">
                <a:solidFill>
                  <a:srgbClr val="0000FF"/>
                </a:solidFill>
              </a:rPr>
              <a:t>的</a:t>
            </a:r>
            <a:r>
              <a:rPr lang="zh-CN" altLang="en-US" sz="3200" b="1" dirty="0">
                <a:solidFill>
                  <a:srgbClr val="0000FF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674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日期占位符 5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FF5B8D1B-04ED-47C1-9EB7-7D1BD0B3370D}" type="datetime1">
              <a:rPr lang="zh-CN" altLang="en-US" smtClean="0"/>
              <a:pPr/>
              <a:t>2025/9/14</a:t>
            </a:fld>
            <a:endParaRPr lang="en-US" altLang="zh-CN"/>
          </a:p>
        </p:txBody>
      </p:sp>
      <p:sp>
        <p:nvSpPr>
          <p:cNvPr id="10243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/>
              <a:t>Page </a:t>
            </a:r>
            <a:fld id="{DA5394C7-DD92-40B8-B1DD-12105CA7ACCE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DFA5F7-27B8-2947-FC4D-B30B86D7CB53}"/>
              </a:ext>
            </a:extLst>
          </p:cNvPr>
          <p:cNvSpPr/>
          <p:nvPr/>
        </p:nvSpPr>
        <p:spPr>
          <a:xfrm>
            <a:off x="0" y="40780"/>
            <a:ext cx="38557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kern="1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主要</a:t>
            </a:r>
            <a:r>
              <a:rPr lang="zh-CN" altLang="en-US" sz="4400" b="1" kern="10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操作系统</a:t>
            </a:r>
            <a:endParaRPr lang="zh-CN" altLang="en-US" sz="4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87FB7F12-4B2D-3763-8560-E6C59960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97" y="587400"/>
            <a:ext cx="8621203" cy="568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FA8EDB-835F-F515-D185-530643E3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10" y="1286934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5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主流操作系统介绍</a:t>
            </a:r>
            <a:b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</a:t>
            </a:r>
            <a:b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5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macOs</a:t>
            </a:r>
            <a:b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Unix</a:t>
            </a:r>
            <a:b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86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32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716F41-1865-09C5-1581-9289C4E05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457"/>
          <a:stretch/>
        </p:blipFill>
        <p:spPr>
          <a:xfrm>
            <a:off x="633999" y="581098"/>
            <a:ext cx="4623903" cy="2847902"/>
          </a:xfrm>
          <a:prstGeom prst="rect">
            <a:avLst/>
          </a:prstGeom>
        </p:spPr>
      </p:pic>
      <p:cxnSp>
        <p:nvCxnSpPr>
          <p:cNvPr id="1042" name="Straight Connector 1034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BC819A-46C1-0243-AD05-ABE3DA7B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" r="3" b="3134"/>
          <a:stretch/>
        </p:blipFill>
        <p:spPr bwMode="auto">
          <a:xfrm>
            <a:off x="633999" y="3562895"/>
            <a:ext cx="3460481" cy="213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7431AD-121F-4BF5-B354-529C3D942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164" y="1287397"/>
            <a:ext cx="6155142" cy="42832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/>
              <a:t>微软 </a:t>
            </a:r>
            <a:r>
              <a:rPr lang="en-US" altLang="zh-CN" sz="3000" b="1" dirty="0"/>
              <a:t>– Windows      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/>
              <a:t> windows1.0(1985</a:t>
            </a:r>
            <a:r>
              <a:rPr lang="zh-CN" altLang="en-US" sz="2400" dirty="0"/>
              <a:t>年）</a:t>
            </a:r>
            <a:r>
              <a:rPr lang="en-US" altLang="zh-CN" sz="2400" dirty="0"/>
              <a:t>windows2.0</a:t>
            </a:r>
            <a:r>
              <a:rPr lang="zh-CN" altLang="en-US" sz="2400" dirty="0"/>
              <a:t> </a:t>
            </a:r>
            <a:r>
              <a:rPr lang="en-US" altLang="zh-CN" sz="2400" dirty="0"/>
              <a:t>windows95……windows 2000 ……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/>
              <a:t>windows </a:t>
            </a:r>
            <a:r>
              <a:rPr lang="en-US" altLang="zh-CN" sz="2400" dirty="0" err="1"/>
              <a:t>xp</a:t>
            </a:r>
            <a:r>
              <a:rPr lang="en-US" altLang="zh-CN" sz="2400" dirty="0"/>
              <a:t>     windows2003    windows vista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/>
              <a:t>win7    win8   win10   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/>
              <a:t>win11</a:t>
            </a:r>
            <a:r>
              <a:rPr lang="zh-CN" altLang="en-US" sz="2400" dirty="0"/>
              <a:t>（ </a:t>
            </a:r>
            <a:r>
              <a:rPr lang="en-US" altLang="zh-CN" sz="2400" dirty="0"/>
              <a:t>2021</a:t>
            </a:r>
            <a:r>
              <a:rPr lang="zh-CN" altLang="en-US" sz="2400" dirty="0"/>
              <a:t>年</a:t>
            </a:r>
            <a:r>
              <a:rPr lang="en-US" altLang="zh-CN" sz="2400" dirty="0"/>
              <a:t>6</a:t>
            </a:r>
            <a:r>
              <a:rPr lang="zh-CN" altLang="en-US" sz="2400" dirty="0"/>
              <a:t>月</a:t>
            </a:r>
            <a:r>
              <a:rPr lang="en-US" altLang="zh-CN" sz="2400" dirty="0"/>
              <a:t>24</a:t>
            </a:r>
            <a:r>
              <a:rPr lang="zh-CN" altLang="en-US" sz="2400" dirty="0"/>
              <a:t>日发布）  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/>
              <a:t>Windows Server 2022(2021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5</a:t>
            </a:r>
            <a:r>
              <a:rPr lang="zh-CN" altLang="en-US" sz="2400" dirty="0"/>
              <a:t>日</a:t>
            </a:r>
            <a:r>
              <a:rPr lang="en-US" altLang="zh-CN" sz="2400" dirty="0"/>
              <a:t>)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1043" name="Rectangle 1036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44" name="Rectangle 1038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7BEE71-AD14-D5C9-9962-5D243B18D29D}"/>
              </a:ext>
            </a:extLst>
          </p:cNvPr>
          <p:cNvSpPr txBox="1"/>
          <p:nvPr/>
        </p:nvSpPr>
        <p:spPr>
          <a:xfrm>
            <a:off x="95483" y="5718245"/>
            <a:ext cx="120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微软在 </a:t>
            </a:r>
            <a:r>
              <a:rPr lang="en-US" altLang="zh-CN" sz="2000" dirty="0"/>
              <a:t>2024 </a:t>
            </a:r>
            <a:r>
              <a:rPr lang="zh-CN" altLang="en-US" sz="2000" dirty="0"/>
              <a:t>年</a:t>
            </a:r>
            <a:r>
              <a:rPr lang="en-US" altLang="zh-CN" dirty="0"/>
              <a:t>10 </a:t>
            </a:r>
            <a:r>
              <a:rPr lang="zh-CN" altLang="en-US" dirty="0"/>
              <a:t>月</a:t>
            </a:r>
            <a:r>
              <a:rPr lang="zh-CN" altLang="en-US" sz="2000" dirty="0"/>
              <a:t>发布了 </a:t>
            </a:r>
            <a:r>
              <a:rPr lang="en-US" altLang="zh-CN" sz="2000" dirty="0"/>
              <a:t>Windows 11 </a:t>
            </a:r>
            <a:r>
              <a:rPr lang="zh-CN" altLang="en-US" sz="2000" dirty="0"/>
              <a:t>的 </a:t>
            </a:r>
            <a:r>
              <a:rPr lang="en-US" altLang="zh-CN" sz="2000" dirty="0"/>
              <a:t>24H2 </a:t>
            </a:r>
            <a:r>
              <a:rPr lang="zh-CN" altLang="en-US" sz="2000" dirty="0"/>
              <a:t>版本，新增功能：</a:t>
            </a:r>
            <a:r>
              <a:rPr lang="en-US" altLang="zh-CN" dirty="0"/>
              <a:t>Copilot + </a:t>
            </a:r>
            <a:r>
              <a:rPr lang="zh-CN" altLang="en-US" dirty="0"/>
              <a:t>计算机专属功能、即时辅助字幕</a:t>
            </a:r>
            <a:r>
              <a:rPr lang="en-US" altLang="zh-CN" dirty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0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3072</TotalTime>
  <Words>3202</Words>
  <Application>Microsoft Office PowerPoint</Application>
  <PresentationFormat>宽屏</PresentationFormat>
  <Paragraphs>184</Paragraphs>
  <Slides>36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-apple-system</vt:lpstr>
      <vt:lpstr>Helvetica Neue</vt:lpstr>
      <vt:lpstr>PingFang SC</vt:lpstr>
      <vt:lpstr>等线</vt:lpstr>
      <vt:lpstr>黑体</vt:lpstr>
      <vt:lpstr>华文琥珀</vt:lpstr>
      <vt:lpstr>华文新魏</vt:lpstr>
      <vt:lpstr>宋体</vt:lpstr>
      <vt:lpstr>微软雅黑</vt:lpstr>
      <vt:lpstr>Arial</vt:lpstr>
      <vt:lpstr>Arial</vt:lpstr>
      <vt:lpstr>Calibri</vt:lpstr>
      <vt:lpstr>Calibri Light</vt:lpstr>
      <vt:lpstr>Wingdings</vt:lpstr>
      <vt:lpstr>回顾</vt:lpstr>
      <vt:lpstr>操作系统</vt:lpstr>
      <vt:lpstr>除了电脑、手机，你还在哪些设备上见过OS？</vt:lpstr>
      <vt:lpstr>操作系统是什么？               能做什么？</vt:lpstr>
      <vt:lpstr>PowerPoint 演示文稿</vt:lpstr>
      <vt:lpstr>PowerPoint 演示文稿</vt:lpstr>
      <vt:lpstr>PowerPoint 演示文稿</vt:lpstr>
      <vt:lpstr>PowerPoint 演示文稿</vt:lpstr>
      <vt:lpstr>主流操作系统介绍  windows macOs Unix Linux</vt:lpstr>
      <vt:lpstr>PowerPoint 演示文稿</vt:lpstr>
      <vt:lpstr>苹果公司</vt:lpstr>
      <vt:lpstr>PowerPoint 演示文稿</vt:lpstr>
      <vt:lpstr>PowerPoint 演示文稿</vt:lpstr>
      <vt:lpstr>PowerPoint 演示文稿</vt:lpstr>
      <vt:lpstr>macOS也是UNIX的一员</vt:lpstr>
      <vt:lpstr>Linux：1991</vt:lpstr>
      <vt:lpstr>PowerPoint 演示文稿</vt:lpstr>
      <vt:lpstr>Linux操作系统的应用领域</vt:lpstr>
      <vt:lpstr>Linux操作系统的应用领域</vt:lpstr>
      <vt:lpstr>常见智能手机操作系统</vt:lpstr>
      <vt:lpstr>国产操作系统     —— 百花齐放</vt:lpstr>
      <vt:lpstr>国产操作系统的必要性</vt:lpstr>
      <vt:lpstr>告别“缺芯少魂”——国产操作系统</vt:lpstr>
      <vt:lpstr>PowerPoint 演示文稿</vt:lpstr>
      <vt:lpstr>统信 UOS统一操作系统</vt:lpstr>
      <vt:lpstr>银河麒麟 优麒麟 中标麒麟 开放麒麟</vt:lpstr>
      <vt:lpstr>麒麟操作系统</vt:lpstr>
      <vt:lpstr>方德操作系统</vt:lpstr>
      <vt:lpstr>PowerPoint 演示文稿</vt:lpstr>
      <vt:lpstr>龙蜥操作系统（Anolis OS）</vt:lpstr>
      <vt:lpstr>2019-2024 年国产操作系统通用新增市场规模</vt:lpstr>
      <vt:lpstr>鸿蒙       HarmonyOS   openHarmony</vt:lpstr>
      <vt:lpstr>openHarmony</vt:lpstr>
      <vt:lpstr>PowerPoint 演示文稿</vt:lpstr>
      <vt:lpstr>PowerPoint 演示文稿</vt:lpstr>
      <vt:lpstr>思考：</vt:lpstr>
      <vt:lpstr>我们一起学习操作系统！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</dc:creator>
  <cp:lastModifiedBy>Z33789</cp:lastModifiedBy>
  <cp:revision>79</cp:revision>
  <dcterms:created xsi:type="dcterms:W3CDTF">2018-07-13T01:30:31Z</dcterms:created>
  <dcterms:modified xsi:type="dcterms:W3CDTF">2025-09-14T12:25:26Z</dcterms:modified>
</cp:coreProperties>
</file>